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3"/>
  </p:notesMasterIdLst>
  <p:sldIdLst>
    <p:sldId id="276" r:id="rId2"/>
    <p:sldId id="284" r:id="rId3"/>
    <p:sldId id="285" r:id="rId4"/>
    <p:sldId id="281" r:id="rId5"/>
    <p:sldId id="280" r:id="rId6"/>
    <p:sldId id="279" r:id="rId7"/>
    <p:sldId id="283" r:id="rId8"/>
    <p:sldId id="266" r:id="rId9"/>
    <p:sldId id="271" r:id="rId10"/>
    <p:sldId id="275" r:id="rId11"/>
    <p:sldId id="273" r:id="rId12"/>
    <p:sldId id="286" r:id="rId13"/>
    <p:sldId id="260" r:id="rId14"/>
    <p:sldId id="262" r:id="rId15"/>
    <p:sldId id="263" r:id="rId16"/>
    <p:sldId id="264" r:id="rId17"/>
    <p:sldId id="265" r:id="rId18"/>
    <p:sldId id="277" r:id="rId19"/>
    <p:sldId id="267" r:id="rId20"/>
    <p:sldId id="257" r:id="rId21"/>
    <p:sldId id="26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ggy Huang" initials="PH" lastIdx="1" clrIdx="0">
    <p:extLst>
      <p:ext uri="{19B8F6BF-5375-455C-9EA6-DF929625EA0E}">
        <p15:presenceInfo xmlns:p15="http://schemas.microsoft.com/office/powerpoint/2012/main" userId="b1b4306c308268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8A7"/>
    <a:srgbClr val="CCCCFF"/>
    <a:srgbClr val="99CCFF"/>
    <a:srgbClr val="0000FF"/>
    <a:srgbClr val="FFE3FF"/>
    <a:srgbClr val="FFCCFF"/>
    <a:srgbClr val="FFFF99"/>
    <a:srgbClr val="EF8943"/>
    <a:srgbClr val="99FF9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5320" autoAdjust="0"/>
  </p:normalViewPr>
  <p:slideViewPr>
    <p:cSldViewPr snapToGrid="0">
      <p:cViewPr>
        <p:scale>
          <a:sx n="100" d="100"/>
          <a:sy n="100" d="100"/>
        </p:scale>
        <p:origin x="38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8T20:24:04.298" idx="1">
    <p:pos x="5509" y="-10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936F4-4A8D-4CC6-8162-20F1C2EA1ADB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39EFA-50F5-4466-9449-3F983D77E0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7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39EFA-50F5-4466-9449-3F983D77E0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51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427A-CCB1-4379-A891-46CFF3AEEB94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2743200" y="0"/>
            <a:ext cx="9448800" cy="818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9" name="五邊形 8"/>
          <p:cNvSpPr/>
          <p:nvPr userDrawn="1"/>
        </p:nvSpPr>
        <p:spPr>
          <a:xfrm>
            <a:off x="0" y="0"/>
            <a:ext cx="3413760" cy="82731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4" y="88659"/>
            <a:ext cx="2565144" cy="6412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72"/>
            <a:ext cx="609601" cy="612649"/>
          </a:xfrm>
          <a:prstGeom prst="rect">
            <a:avLst/>
          </a:prstGeom>
        </p:spPr>
      </p:pic>
      <p:grpSp>
        <p:nvGrpSpPr>
          <p:cNvPr id="12" name="群組 11"/>
          <p:cNvGrpSpPr/>
          <p:nvPr userDrawn="1"/>
        </p:nvGrpSpPr>
        <p:grpSpPr>
          <a:xfrm>
            <a:off x="8922326" y="1"/>
            <a:ext cx="3268033" cy="794006"/>
            <a:chOff x="3403150" y="364619"/>
            <a:chExt cx="4249593" cy="117142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3150" y="364619"/>
              <a:ext cx="4249593" cy="1171427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3403150" y="364619"/>
              <a:ext cx="3005729" cy="11714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69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536C-2EDC-4942-969B-A9AFAB835A8B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31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2786-EBA2-48B8-B81C-12109E8A5510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62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9933" y="6372224"/>
            <a:ext cx="2743200" cy="365125"/>
          </a:xfrm>
        </p:spPr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438867" y="6356349"/>
            <a:ext cx="2743200" cy="365125"/>
          </a:xfrm>
        </p:spPr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2743200" y="0"/>
            <a:ext cx="9448800" cy="818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五邊形 7"/>
          <p:cNvSpPr/>
          <p:nvPr userDrawn="1"/>
        </p:nvSpPr>
        <p:spPr>
          <a:xfrm>
            <a:off x="0" y="0"/>
            <a:ext cx="3413760" cy="82731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18"/>
          <a:stretch/>
        </p:blipFill>
        <p:spPr>
          <a:xfrm>
            <a:off x="-29394" y="30162"/>
            <a:ext cx="787040" cy="641287"/>
          </a:xfrm>
          <a:prstGeom prst="rect">
            <a:avLst/>
          </a:prstGeom>
        </p:spPr>
      </p:pic>
      <p:grpSp>
        <p:nvGrpSpPr>
          <p:cNvPr id="10" name="群組 9"/>
          <p:cNvGrpSpPr/>
          <p:nvPr userDrawn="1"/>
        </p:nvGrpSpPr>
        <p:grpSpPr>
          <a:xfrm>
            <a:off x="9870593" y="24600"/>
            <a:ext cx="2321407" cy="794006"/>
            <a:chOff x="3403150" y="364619"/>
            <a:chExt cx="3018646" cy="117142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3"/>
            <a:srcRect r="28966"/>
            <a:stretch/>
          </p:blipFill>
          <p:spPr>
            <a:xfrm>
              <a:off x="3403150" y="364619"/>
              <a:ext cx="3018646" cy="1171427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3403150" y="364619"/>
              <a:ext cx="3005729" cy="11714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95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B06-C233-44B8-B863-FE14FDA8C362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09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7AE-2A56-4061-AF0A-CB5A13EE7361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6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A730-4361-4FF3-9AF3-39024D6DD2B3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01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13D5-A7B5-434D-AD18-4BB1062CE4B6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38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9B10-8765-4034-A3CD-0055E6BAABD8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74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6F4E5-E729-4BA0-B656-16E48B338683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91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C09A-D18F-4F38-A802-9FEBEFDFC3DC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12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91B46-A2FE-4384-A3DF-10FE243919A0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67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D0B7C-9DB4-4E85-B173-5FF43D5366F4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8922326" y="1"/>
            <a:ext cx="3268033" cy="794006"/>
            <a:chOff x="3403150" y="364619"/>
            <a:chExt cx="4249593" cy="1171427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150" y="364619"/>
              <a:ext cx="4249593" cy="1171427"/>
            </a:xfrm>
            <a:prstGeom prst="rect">
              <a:avLst/>
            </a:prstGeom>
          </p:spPr>
        </p:pic>
        <p:sp>
          <p:nvSpPr>
            <p:cNvPr id="17" name="圓角矩形 16"/>
            <p:cNvSpPr/>
            <p:nvPr/>
          </p:nvSpPr>
          <p:spPr>
            <a:xfrm>
              <a:off x="3403150" y="364619"/>
              <a:ext cx="3005729" cy="11714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標題 1"/>
          <p:cNvSpPr txBox="1">
            <a:spLocks/>
          </p:cNvSpPr>
          <p:nvPr/>
        </p:nvSpPr>
        <p:spPr>
          <a:xfrm>
            <a:off x="1851489" y="3474247"/>
            <a:ext cx="9144000" cy="1018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rgbClr val="0000FF"/>
                </a:solidFill>
                <a:latin typeface="Arial Black" panose="020B0A04020102020204" pitchFamily="34" charset="0"/>
              </a:rPr>
              <a:t>E-GAME</a:t>
            </a:r>
            <a:endParaRPr lang="zh-TW" altLang="en-US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710266" y="348239"/>
            <a:ext cx="9127433" cy="6120487"/>
            <a:chOff x="808857" y="375711"/>
            <a:chExt cx="9528361" cy="5875099"/>
          </a:xfrm>
        </p:grpSpPr>
        <p:sp>
          <p:nvSpPr>
            <p:cNvPr id="22" name="橢圓 21"/>
            <p:cNvSpPr/>
            <p:nvPr/>
          </p:nvSpPr>
          <p:spPr>
            <a:xfrm rot="20640245">
              <a:off x="1020247" y="2060821"/>
              <a:ext cx="8863362" cy="355702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857" y="3415948"/>
              <a:ext cx="1245375" cy="1182246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91" y="2324292"/>
              <a:ext cx="1182927" cy="1052097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2546" y="5165714"/>
              <a:ext cx="1356371" cy="1085096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414" y="4520580"/>
              <a:ext cx="1187384" cy="1042972"/>
            </a:xfrm>
            <a:prstGeom prst="rect">
              <a:avLst/>
            </a:prstGeom>
          </p:spPr>
        </p:pic>
        <p:sp>
          <p:nvSpPr>
            <p:cNvPr id="27" name="爆炸 2 26"/>
            <p:cNvSpPr/>
            <p:nvPr/>
          </p:nvSpPr>
          <p:spPr>
            <a:xfrm rot="1227756">
              <a:off x="3776133" y="375711"/>
              <a:ext cx="3905956" cy="3127113"/>
            </a:xfrm>
            <a:prstGeom prst="irregularSeal2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6512" y="1249522"/>
              <a:ext cx="1578681" cy="1340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90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20" name="標題 19"/>
          <p:cNvSpPr>
            <a:spLocks noGrp="1"/>
          </p:cNvSpPr>
          <p:nvPr>
            <p:ph type="title"/>
          </p:nvPr>
        </p:nvSpPr>
        <p:spPr>
          <a:xfrm>
            <a:off x="3529584" y="153886"/>
            <a:ext cx="7308411" cy="545034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只有兩個檔案都有的</a:t>
            </a:r>
            <a:r>
              <a:rPr lang="zh-TW" altLang="en-US" dirty="0"/>
              <a:t>欄位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352833"/>
              </p:ext>
            </p:extLst>
          </p:nvPr>
        </p:nvGraphicFramePr>
        <p:xfrm>
          <a:off x="840228" y="990992"/>
          <a:ext cx="11033015" cy="5795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1111">
                  <a:extLst>
                    <a:ext uri="{9D8B030D-6E8A-4147-A177-3AD203B41FA5}">
                      <a16:colId xmlns:a16="http://schemas.microsoft.com/office/drawing/2014/main" val="1881418093"/>
                    </a:ext>
                  </a:extLst>
                </a:gridCol>
                <a:gridCol w="2466586">
                  <a:extLst>
                    <a:ext uri="{9D8B030D-6E8A-4147-A177-3AD203B41FA5}">
                      <a16:colId xmlns:a16="http://schemas.microsoft.com/office/drawing/2014/main" val="2590311009"/>
                    </a:ext>
                  </a:extLst>
                </a:gridCol>
                <a:gridCol w="5685318">
                  <a:extLst>
                    <a:ext uri="{9D8B030D-6E8A-4147-A177-3AD203B41FA5}">
                      <a16:colId xmlns:a16="http://schemas.microsoft.com/office/drawing/2014/main" val="344896306"/>
                    </a:ext>
                  </a:extLst>
                </a:gridCol>
              </a:tblGrid>
              <a:tr h="868679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欄位名稱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欄位長度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依現有資料猜測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實際資料顯示情形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6047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chapterId</a:t>
                      </a:r>
                      <a:r>
                        <a:rPr lang="en-US" altLang="zh-TW" sz="2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頁碼</a:t>
                      </a:r>
                      <a:r>
                        <a:rPr lang="en-US" altLang="zh-TW" sz="2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X(01)</a:t>
                      </a:r>
                      <a:endParaRPr lang="zh-TW" alt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1,2,3,4,5,6,7,8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91531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sectionId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關卡代號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X(02)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1,2,….,60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776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userCode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使用積木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for (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var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count = 0; count &lt; 3; count++) {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Maze.turnLeft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();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Maze.moveForward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();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Maze.moveForward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();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}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for (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var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count2 = 0; count2 &lt; 5; count2++) {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Maze.moveForward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();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}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2707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gameStar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星星數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X(01)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1,2,3,4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8545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Score(</a:t>
                      </a:r>
                      <a:r>
                        <a:rPr lang="zh-TW" altLang="en-US" sz="2400" dirty="0" smtClean="0"/>
                        <a:t>分數總分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0,1278,8272,……</a:t>
                      </a:r>
                      <a:endParaRPr lang="zh-TW" alt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262074"/>
                  </a:ext>
                </a:extLst>
              </a:tr>
            </a:tbl>
          </a:graphicData>
        </a:graphic>
      </p:graphicFrame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342" y="88260"/>
            <a:ext cx="1935658" cy="119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5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20" name="標題 19"/>
          <p:cNvSpPr>
            <a:spLocks noGrp="1"/>
          </p:cNvSpPr>
          <p:nvPr>
            <p:ph type="title"/>
          </p:nvPr>
        </p:nvSpPr>
        <p:spPr>
          <a:xfrm>
            <a:off x="3529584" y="245326"/>
            <a:ext cx="7308411" cy="545034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只有某</a:t>
            </a:r>
            <a:r>
              <a:rPr lang="zh-TW" altLang="en-US" dirty="0"/>
              <a:t>一</a:t>
            </a:r>
            <a:r>
              <a:rPr lang="zh-TW" altLang="en-US" dirty="0" smtClean="0"/>
              <a:t>個檔案有的</a:t>
            </a:r>
            <a:r>
              <a:rPr lang="zh-TW" altLang="en-US" dirty="0"/>
              <a:t>欄位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65161"/>
              </p:ext>
            </p:extLst>
          </p:nvPr>
        </p:nvGraphicFramePr>
        <p:xfrm>
          <a:off x="457200" y="990992"/>
          <a:ext cx="11416043" cy="54183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0920">
                  <a:extLst>
                    <a:ext uri="{9D8B030D-6E8A-4147-A177-3AD203B41FA5}">
                      <a16:colId xmlns:a16="http://schemas.microsoft.com/office/drawing/2014/main" val="1881418093"/>
                    </a:ext>
                  </a:extLst>
                </a:gridCol>
                <a:gridCol w="2118360">
                  <a:extLst>
                    <a:ext uri="{9D8B030D-6E8A-4147-A177-3AD203B41FA5}">
                      <a16:colId xmlns:a16="http://schemas.microsoft.com/office/drawing/2014/main" val="2590311009"/>
                    </a:ext>
                  </a:extLst>
                </a:gridCol>
                <a:gridCol w="5746763">
                  <a:extLst>
                    <a:ext uri="{9D8B030D-6E8A-4147-A177-3AD203B41FA5}">
                      <a16:colId xmlns:a16="http://schemas.microsoft.com/office/drawing/2014/main" val="344896306"/>
                    </a:ext>
                  </a:extLst>
                </a:gridCol>
              </a:tblGrid>
              <a:tr h="868679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欄位名稱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欄位長度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依現有資料猜測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實際資料顯示情形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6047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err="1" smtClean="0"/>
                        <a:t>raceType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empty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91531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err="1" smtClean="0"/>
                        <a:t>rightCount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答對次數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0,1,2,…,1490,…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776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err="1" smtClean="0"/>
                        <a:t>rightTime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答對時間</a:t>
                      </a:r>
                      <a:r>
                        <a:rPr lang="en-US" altLang="zh-TW" sz="2400" dirty="0" smtClean="0"/>
                        <a:t>_</a:t>
                      </a:r>
                      <a:r>
                        <a:rPr lang="zh-TW" altLang="en-US" sz="2400" dirty="0" smtClean="0"/>
                        <a:t>加總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0,1,2,…,5187665,…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2707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smtClean="0"/>
                        <a:t>miscount(</a:t>
                      </a:r>
                      <a:r>
                        <a:rPr lang="zh-TW" altLang="en-US" sz="2400" dirty="0" smtClean="0"/>
                        <a:t>答錯次數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0,1,2,…,1078,…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8545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err="1" smtClean="0"/>
                        <a:t>missTime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答錯時間</a:t>
                      </a:r>
                      <a:r>
                        <a:rPr lang="en-US" altLang="zh-TW" sz="2400" dirty="0" smtClean="0"/>
                        <a:t>_</a:t>
                      </a:r>
                      <a:r>
                        <a:rPr lang="zh-TW" altLang="en-US" sz="2400" dirty="0" smtClean="0"/>
                        <a:t>加總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0,1,2,…,30119082,…</a:t>
                      </a:r>
                      <a:endParaRPr lang="zh-TW" alt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262074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gameTime</a:t>
                      </a:r>
                      <a:r>
                        <a:rPr lang="en-US" altLang="zh-TW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遊戲時間</a:t>
                      </a:r>
                      <a:r>
                        <a:rPr lang="en-US" altLang="zh-TW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1450,1454221,…...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965033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有兩種格式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0000000000xxx, ……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00015cacf70714cfc5c298b42e0cbd1b6d392e4f41adae9a0ec5ba03df28e2f9,……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63069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err="1" smtClean="0"/>
                        <a:t>passCount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過關數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0,1,2,……61,……</a:t>
                      </a:r>
                      <a:endParaRPr lang="zh-TW" alt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53612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907" y="71896"/>
            <a:ext cx="1497786" cy="9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5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END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428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9300" y="-168275"/>
            <a:ext cx="9309100" cy="1209675"/>
          </a:xfrm>
        </p:spPr>
        <p:txBody>
          <a:bodyPr/>
          <a:lstStyle/>
          <a:p>
            <a:r>
              <a:rPr lang="en-US" altLang="zh-TW" dirty="0" smtClean="0"/>
              <a:t>ISSUE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D7D-76A0-4A74-AA47-8866AD40C0C7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846782" y="2361334"/>
            <a:ext cx="1701800" cy="1684193"/>
          </a:xfrm>
        </p:spPr>
        <p:txBody>
          <a:bodyPr/>
          <a:lstStyle/>
          <a:p>
            <a:r>
              <a:rPr lang="en-US" altLang="zh-TW" dirty="0" smtClean="0"/>
              <a:t>ISSUE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782722" y="2103066"/>
            <a:ext cx="6172894" cy="2380828"/>
            <a:chOff x="357128" y="1266910"/>
            <a:chExt cx="8464138" cy="3537877"/>
          </a:xfrm>
        </p:grpSpPr>
        <p:sp>
          <p:nvSpPr>
            <p:cNvPr id="11" name="矩形 10"/>
            <p:cNvSpPr/>
            <p:nvPr/>
          </p:nvSpPr>
          <p:spPr>
            <a:xfrm>
              <a:off x="357128" y="1266910"/>
              <a:ext cx="8431331" cy="349735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89935" y="1307428"/>
              <a:ext cx="8431331" cy="349735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8603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37035" y="-168276"/>
            <a:ext cx="3607954" cy="1209675"/>
          </a:xfrm>
        </p:spPr>
        <p:txBody>
          <a:bodyPr/>
          <a:lstStyle/>
          <a:p>
            <a:r>
              <a:rPr lang="zh-TW" altLang="en-US" u="none" dirty="0" smtClean="0"/>
              <a:t>資料正確性</a:t>
            </a:r>
            <a:r>
              <a:rPr lang="en-US" altLang="zh-TW" u="none" dirty="0" smtClean="0"/>
              <a:t>?</a:t>
            </a:r>
            <a:endParaRPr lang="zh-TW" altLang="en-US" u="sng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2214"/>
            <a:ext cx="8419314" cy="536669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D7D-76A0-4A74-AA47-8866AD40C0C7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325091" y="3435927"/>
            <a:ext cx="5624945" cy="665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688339" y="0"/>
            <a:ext cx="1913545" cy="792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ISSUE</a:t>
            </a:r>
            <a:endParaRPr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227215" y="2236052"/>
            <a:ext cx="2412076" cy="1338349"/>
          </a:xfrm>
          <a:prstGeom prst="wedgeRectCallout">
            <a:avLst>
              <a:gd name="adj1" fmla="val 75319"/>
              <a:gd name="adj2" fmla="val 637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相同姓名、相同總分、過關數，但等級、縣市、學校名稱</a:t>
            </a:r>
            <a:r>
              <a:rPr lang="en-US" altLang="zh-TW" dirty="0" smtClean="0"/>
              <a:t>……</a:t>
            </a:r>
            <a:r>
              <a:rPr lang="zh-TW" altLang="en-US" dirty="0" smtClean="0"/>
              <a:t>這是正確的資料嗎？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9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49782" y="0"/>
            <a:ext cx="8742218" cy="1071018"/>
          </a:xfrm>
        </p:spPr>
        <p:txBody>
          <a:bodyPr>
            <a:normAutofit/>
          </a:bodyPr>
          <a:lstStyle/>
          <a:p>
            <a:r>
              <a:rPr lang="zh-TW" altLang="en-US" sz="4000" dirty="0" smtClean="0"/>
              <a:t>級數</a:t>
            </a:r>
            <a:r>
              <a:rPr lang="zh-TW" altLang="en-US" sz="4000" dirty="0"/>
              <a:t>←→</a:t>
            </a:r>
            <a:r>
              <a:rPr lang="zh-TW" altLang="en-US" sz="4000" dirty="0" smtClean="0"/>
              <a:t>金錢</a:t>
            </a:r>
            <a:r>
              <a:rPr lang="zh-TW" altLang="en-US" sz="4000" dirty="0"/>
              <a:t>←→</a:t>
            </a:r>
            <a:r>
              <a:rPr lang="zh-TW" altLang="en-US" sz="4000" dirty="0" smtClean="0"/>
              <a:t>經驗值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F122-E419-4613-8803-EF86F6C43171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14</a:t>
            </a:fld>
            <a:endParaRPr lang="zh-TW" altLang="en-US"/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401971"/>
              </p:ext>
            </p:extLst>
          </p:nvPr>
        </p:nvGraphicFramePr>
        <p:xfrm>
          <a:off x="838200" y="973123"/>
          <a:ext cx="11283892" cy="5610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218">
                  <a:extLst>
                    <a:ext uri="{9D8B030D-6E8A-4147-A177-3AD203B41FA5}">
                      <a16:colId xmlns:a16="http://schemas.microsoft.com/office/drawing/2014/main" val="2093342440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2003561789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208644809"/>
                    </a:ext>
                  </a:extLst>
                </a:gridCol>
                <a:gridCol w="1769742">
                  <a:extLst>
                    <a:ext uri="{9D8B030D-6E8A-4147-A177-3AD203B41FA5}">
                      <a16:colId xmlns:a16="http://schemas.microsoft.com/office/drawing/2014/main" val="27732360"/>
                    </a:ext>
                  </a:extLst>
                </a:gridCol>
                <a:gridCol w="54864">
                  <a:extLst>
                    <a:ext uri="{9D8B030D-6E8A-4147-A177-3AD203B41FA5}">
                      <a16:colId xmlns:a16="http://schemas.microsoft.com/office/drawing/2014/main" val="2681279267"/>
                    </a:ext>
                  </a:extLst>
                </a:gridCol>
                <a:gridCol w="4349692">
                  <a:extLst>
                    <a:ext uri="{9D8B030D-6E8A-4147-A177-3AD203B41FA5}">
                      <a16:colId xmlns:a16="http://schemas.microsoft.com/office/drawing/2014/main" val="1190840021"/>
                    </a:ext>
                  </a:extLst>
                </a:gridCol>
              </a:tblGrid>
              <a:tr h="414800">
                <a:tc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</a:rPr>
                        <a:t>　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能力</a:t>
                      </a:r>
                      <a:r>
                        <a:rPr lang="zh-TW" altLang="en-US" sz="2400" u="none" strike="noStrike" dirty="0">
                          <a:effectLst/>
                        </a:rPr>
                        <a:t>值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成長</a:t>
                      </a:r>
                      <a:r>
                        <a:rPr lang="zh-TW" altLang="en-US" sz="2400" u="none" strike="noStrike" dirty="0">
                          <a:effectLst/>
                        </a:rPr>
                        <a:t>　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備註</a:t>
                      </a:r>
                      <a:endParaRPr lang="en-US" altLang="zh-TW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特殊加成</a:t>
                      </a:r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&amp;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減免</a:t>
                      </a:r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837744"/>
                  </a:ext>
                </a:extLst>
              </a:tr>
              <a:tr h="1363666">
                <a:tc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</a:rPr>
                        <a:t>每場次</a:t>
                      </a:r>
                      <a:br>
                        <a:rPr lang="zh-TW" altLang="en-US" sz="2400" u="none" strike="noStrike" dirty="0">
                          <a:effectLst/>
                        </a:rPr>
                      </a:br>
                      <a:r>
                        <a:rPr lang="zh-TW" altLang="en-US" sz="2400" u="none" strike="noStrike" dirty="0">
                          <a:effectLst/>
                        </a:rPr>
                        <a:t>金錢加成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</a:rPr>
                        <a:t>每場次</a:t>
                      </a:r>
                      <a:br>
                        <a:rPr lang="zh-TW" altLang="en-US" sz="2400" u="none" strike="noStrike" dirty="0">
                          <a:effectLst/>
                        </a:rPr>
                      </a:br>
                      <a:r>
                        <a:rPr lang="zh-TW" altLang="en-US" sz="2400" u="none" strike="noStrike" dirty="0">
                          <a:effectLst/>
                        </a:rPr>
                        <a:t>經驗加成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</a:rPr>
                        <a:t>體力恢復減免時間</a:t>
                      </a:r>
                      <a:r>
                        <a:rPr lang="en-US" altLang="zh-TW" sz="2400" u="none" strike="noStrike" dirty="0">
                          <a:effectLst/>
                        </a:rPr>
                        <a:t>(</a:t>
                      </a:r>
                      <a:r>
                        <a:rPr lang="zh-TW" altLang="en-US" sz="2400" u="none" strike="noStrike" dirty="0">
                          <a:effectLst/>
                        </a:rPr>
                        <a:t>秒</a:t>
                      </a:r>
                      <a:r>
                        <a:rPr lang="en-US" altLang="zh-TW" sz="2400" u="none" strike="noStrike" dirty="0">
                          <a:effectLst/>
                        </a:rPr>
                        <a:t>)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8439"/>
                  </a:ext>
                </a:extLst>
              </a:tr>
              <a:tr h="10658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</a:rPr>
                        <a:t>克萊兒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10  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5  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-1.5  </a:t>
                      </a:r>
                      <a:r>
                        <a:rPr lang="zh-TW" altLang="en-US" sz="2400" u="none" strike="noStrike" dirty="0">
                          <a:effectLst/>
                        </a:rPr>
                        <a:t>秒</a:t>
                      </a:r>
                      <a:r>
                        <a:rPr lang="en-US" altLang="zh-TW" sz="2400" u="none" strike="noStrike" dirty="0">
                          <a:effectLst/>
                        </a:rPr>
                        <a:t>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dirty="0" smtClean="0">
                          <a:effectLst/>
                        </a:rPr>
                        <a:t>體力恢復減免時間：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-9  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秒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/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每級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(&gt;=100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級時，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-15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分鐘體力等待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)</a:t>
                      </a:r>
                      <a:endParaRPr lang="zh-TW" alt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260764"/>
                  </a:ext>
                </a:extLst>
              </a:tr>
              <a:tr h="85518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薇薇安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 /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每級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 /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每級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 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秒</a:t>
                      </a: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每級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戰鬥經驗加成：</a:t>
                      </a:r>
                      <a:r>
                        <a:rPr lang="en-US" altLang="zh-TW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  /</a:t>
                      </a:r>
                      <a:r>
                        <a:rPr lang="zh-TW" altLang="en-US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每級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148239"/>
                  </a:ext>
                </a:extLst>
              </a:tr>
              <a:tr h="111381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>
                          <a:effectLst/>
                        </a:rPr>
                        <a:t>菲爾</a:t>
                      </a:r>
                      <a:endParaRPr lang="zh-TW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20  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1  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-0.5  </a:t>
                      </a:r>
                      <a:r>
                        <a:rPr lang="zh-TW" altLang="en-US" sz="2400" u="none" strike="noStrike" dirty="0">
                          <a:effectLst/>
                        </a:rPr>
                        <a:t>秒</a:t>
                      </a:r>
                      <a:r>
                        <a:rPr lang="en-US" altLang="zh-TW" sz="2400" u="none" strike="noStrike" dirty="0">
                          <a:effectLst/>
                        </a:rPr>
                        <a:t>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dirty="0" smtClean="0">
                          <a:effectLst/>
                        </a:rPr>
                        <a:t>金錢加成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：</a:t>
                      </a:r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+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10  /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每級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(&gt;=100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級時，每場戰鬥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+1000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元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)</a:t>
                      </a:r>
                      <a:endParaRPr lang="zh-TW" alt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451737"/>
                  </a:ext>
                </a:extLst>
              </a:tr>
              <a:tr h="79695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>
                          <a:effectLst/>
                        </a:rPr>
                        <a:t>維夫</a:t>
                      </a:r>
                      <a:endParaRPr lang="zh-TW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>
                          <a:effectLst/>
                        </a:rPr>
                        <a:t>0  /</a:t>
                      </a:r>
                      <a:r>
                        <a:rPr lang="zh-TW" altLang="en-US" sz="2400" u="none" strike="noStrike">
                          <a:effectLst/>
                        </a:rPr>
                        <a:t>每級</a:t>
                      </a:r>
                      <a:endParaRPr lang="zh-TW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10  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-2.5  </a:t>
                      </a:r>
                      <a:r>
                        <a:rPr lang="zh-TW" altLang="en-US" sz="2400" u="none" strike="noStrike" dirty="0">
                          <a:effectLst/>
                        </a:rPr>
                        <a:t>秒</a:t>
                      </a:r>
                      <a:r>
                        <a:rPr lang="en-US" altLang="zh-TW" sz="2400" u="none" strike="noStrike" dirty="0">
                          <a:effectLst/>
                        </a:rPr>
                        <a:t>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無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387806"/>
                  </a:ext>
                </a:extLst>
              </a:tr>
            </a:tbl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55" y="2929200"/>
            <a:ext cx="512095" cy="70340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90" y="4773126"/>
            <a:ext cx="457110" cy="82279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-1" t="-1" r="-5038" b="329"/>
          <a:stretch/>
        </p:blipFill>
        <p:spPr>
          <a:xfrm>
            <a:off x="1779055" y="3985155"/>
            <a:ext cx="472664" cy="63764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90" y="5868984"/>
            <a:ext cx="465743" cy="66992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118" y="2206148"/>
            <a:ext cx="1689101" cy="37794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396" y="2206148"/>
            <a:ext cx="1700769" cy="37794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950" y="2206148"/>
            <a:ext cx="1736260" cy="3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9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F122-E419-4613-8803-EF86F6C43171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53" y="843492"/>
            <a:ext cx="7240623" cy="5303308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276173" y="100114"/>
            <a:ext cx="8212975" cy="872332"/>
          </a:xfrm>
        </p:spPr>
        <p:txBody>
          <a:bodyPr>
            <a:normAutofit/>
          </a:bodyPr>
          <a:lstStyle/>
          <a:p>
            <a:r>
              <a:rPr lang="zh-TW" altLang="en-US" sz="4000" dirty="0" smtClean="0"/>
              <a:t>答對題數←→金錢</a:t>
            </a:r>
            <a:r>
              <a:rPr lang="zh-TW" altLang="en-US" sz="4000" dirty="0"/>
              <a:t>←→經驗值</a:t>
            </a:r>
          </a:p>
        </p:txBody>
      </p:sp>
    </p:spTree>
    <p:extLst>
      <p:ext uri="{BB962C8B-B14F-4D97-AF65-F5344CB8AC3E}">
        <p14:creationId xmlns:p14="http://schemas.microsoft.com/office/powerpoint/2010/main" val="358028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00046" y="139604"/>
            <a:ext cx="7772400" cy="715529"/>
          </a:xfrm>
        </p:spPr>
        <p:txBody>
          <a:bodyPr>
            <a:normAutofit/>
          </a:bodyPr>
          <a:lstStyle/>
          <a:p>
            <a:r>
              <a:rPr lang="zh-TW" altLang="zh-TW" sz="40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答對題數←→金錢←→經驗值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F122-E419-4613-8803-EF86F6C43171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17" y="855133"/>
            <a:ext cx="7907672" cy="5321830"/>
          </a:xfrm>
        </p:spPr>
      </p:pic>
    </p:spTree>
    <p:extLst>
      <p:ext uri="{BB962C8B-B14F-4D97-AF65-F5344CB8AC3E}">
        <p14:creationId xmlns:p14="http://schemas.microsoft.com/office/powerpoint/2010/main" val="140996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4038600" y="139604"/>
            <a:ext cx="7772400" cy="715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smtClean="0"/>
              <a:t>答對題數←→金錢←→經驗值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17" y="855133"/>
            <a:ext cx="7907672" cy="5321830"/>
          </a:xfrm>
          <a:prstGeom prst="rect">
            <a:avLst/>
          </a:prstGeom>
        </p:spPr>
      </p:pic>
      <p:sp>
        <p:nvSpPr>
          <p:cNvPr id="9" name="爆炸 2 8"/>
          <p:cNvSpPr/>
          <p:nvPr/>
        </p:nvSpPr>
        <p:spPr>
          <a:xfrm>
            <a:off x="1985818" y="2124364"/>
            <a:ext cx="8811491" cy="3694545"/>
          </a:xfrm>
          <a:prstGeom prst="irregularSeal2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792682" y="3657661"/>
            <a:ext cx="4606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/>
              <a:t>看不出來得分與這些資料間的關</a:t>
            </a:r>
            <a:r>
              <a:rPr lang="zh-TW" altLang="en-US" sz="2800" dirty="0"/>
              <a:t>聯</a:t>
            </a:r>
          </a:p>
        </p:txBody>
      </p:sp>
    </p:spTree>
    <p:extLst>
      <p:ext uri="{BB962C8B-B14F-4D97-AF65-F5344CB8AC3E}">
        <p14:creationId xmlns:p14="http://schemas.microsoft.com/office/powerpoint/2010/main" val="304253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9300" y="-168275"/>
            <a:ext cx="9309100" cy="1209675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D7D-76A0-4A74-AA47-8866AD40C0C7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3306619" y="2470439"/>
            <a:ext cx="4934528" cy="1228436"/>
          </a:xfrm>
        </p:spPr>
        <p:txBody>
          <a:bodyPr/>
          <a:lstStyle/>
          <a:p>
            <a:r>
              <a:rPr lang="zh-TW" altLang="en-US" smtClean="0"/>
              <a:t>不確定用不用</a:t>
            </a:r>
            <a:r>
              <a:rPr lang="zh-TW" altLang="en-US" dirty="0" smtClean="0"/>
              <a:t>得到，先保留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782722" y="2103066"/>
            <a:ext cx="6172894" cy="2380828"/>
            <a:chOff x="357128" y="1266910"/>
            <a:chExt cx="8464138" cy="3537877"/>
          </a:xfrm>
        </p:grpSpPr>
        <p:sp>
          <p:nvSpPr>
            <p:cNvPr id="11" name="矩形 10"/>
            <p:cNvSpPr/>
            <p:nvPr/>
          </p:nvSpPr>
          <p:spPr>
            <a:xfrm>
              <a:off x="357128" y="1266910"/>
              <a:ext cx="8431331" cy="349735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89935" y="1307428"/>
              <a:ext cx="8431331" cy="349735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1061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62036" y="0"/>
            <a:ext cx="6557819" cy="803564"/>
          </a:xfrm>
        </p:spPr>
        <p:txBody>
          <a:bodyPr/>
          <a:lstStyle/>
          <a:p>
            <a:r>
              <a:rPr lang="zh-TW" altLang="en-US" dirty="0" smtClean="0"/>
              <a:t>研究動機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39800" y="1483880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希望能夠透過</a:t>
            </a:r>
            <a:r>
              <a:rPr lang="en-US" altLang="zh-TW" dirty="0" smtClean="0"/>
              <a:t>E-Game</a:t>
            </a:r>
            <a:r>
              <a:rPr lang="zh-TW" altLang="en-US" dirty="0" smtClean="0"/>
              <a:t>的資訊發現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具有寫程式潛力</a:t>
            </a:r>
            <a:r>
              <a:rPr lang="zh-TW" altLang="en-US" dirty="0"/>
              <a:t>的</a:t>
            </a:r>
            <a:r>
              <a:rPr lang="zh-TW" altLang="en-US" dirty="0" smtClean="0"/>
              <a:t>學生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找出寫程式有困難點的學生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8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0885" y="136525"/>
            <a:ext cx="7792915" cy="672367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環境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HTML5</a:t>
            </a:r>
            <a:r>
              <a:rPr lang="zh-TW" altLang="en-US" dirty="0" smtClean="0"/>
              <a:t>設計</a:t>
            </a:r>
            <a:endParaRPr lang="en-US" altLang="zh-TW" dirty="0" smtClean="0"/>
          </a:p>
          <a:p>
            <a:r>
              <a:rPr lang="en-US" altLang="zh-TW" dirty="0" smtClean="0"/>
              <a:t>DB</a:t>
            </a:r>
            <a:r>
              <a:rPr lang="zh-TW" altLang="en-US" dirty="0" smtClean="0"/>
              <a:t>：</a:t>
            </a:r>
            <a:r>
              <a:rPr lang="en-US" altLang="zh-TW" dirty="0" smtClean="0"/>
              <a:t>Mongo</a:t>
            </a:r>
            <a:r>
              <a:rPr lang="zh-TW" altLang="en-US" dirty="0" smtClean="0"/>
              <a:t> </a:t>
            </a:r>
            <a:r>
              <a:rPr lang="en-US" altLang="zh-TW" dirty="0" smtClean="0"/>
              <a:t>DB</a:t>
            </a:r>
          </a:p>
          <a:p>
            <a:r>
              <a:rPr lang="zh-TW" altLang="en-US" dirty="0" smtClean="0"/>
              <a:t>存取檔案格式：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json</a:t>
            </a:r>
            <a:r>
              <a:rPr lang="zh-TW" altLang="en-US" dirty="0"/>
              <a:t>檔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75B5-9144-487E-9655-3E6FA638D9D6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10" y="1191882"/>
            <a:ext cx="4947356" cy="465840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038600" y="5689600"/>
            <a:ext cx="790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http://eduweb.cy.edu.tw/module/download/update/cyenc01/file1144_40.pdf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892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0885" y="136525"/>
            <a:ext cx="7792915" cy="672367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特色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75B5-9144-487E-9655-3E6FA638D9D6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038600" y="5689600"/>
            <a:ext cx="790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http://eduweb.cy.edu.tw/module/download/update/cyenc01/file1144_40.pdf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6642"/>
          <a:stretch/>
        </p:blipFill>
        <p:spPr>
          <a:xfrm>
            <a:off x="1065714" y="988279"/>
            <a:ext cx="9763654" cy="47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79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62036" y="0"/>
            <a:ext cx="6557819" cy="803564"/>
          </a:xfrm>
        </p:spPr>
        <p:txBody>
          <a:bodyPr/>
          <a:lstStyle/>
          <a:p>
            <a:r>
              <a:rPr lang="zh-TW" altLang="en-US" dirty="0" smtClean="0"/>
              <a:t>目前研究進度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39800" y="1483880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針對</a:t>
            </a:r>
            <a:r>
              <a:rPr lang="en-US" altLang="zh-TW" dirty="0" smtClean="0"/>
              <a:t>Web</a:t>
            </a:r>
            <a:r>
              <a:rPr lang="zh-TW" altLang="en-US" dirty="0" smtClean="0"/>
              <a:t>上的資料進行探討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針對資</a:t>
            </a:r>
            <a:r>
              <a:rPr lang="zh-TW" altLang="en-US" dirty="0"/>
              <a:t>教</a:t>
            </a:r>
            <a:r>
              <a:rPr lang="zh-TW" altLang="en-US" dirty="0" smtClean="0"/>
              <a:t>中心提供的資料進行初步探討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研究</a:t>
            </a:r>
            <a:r>
              <a:rPr lang="en-US" altLang="zh-TW" dirty="0" smtClean="0"/>
              <a:t>MongoDB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將</a:t>
            </a:r>
            <a:r>
              <a:rPr lang="en-US" altLang="zh-TW" dirty="0" err="1" smtClean="0"/>
              <a:t>json</a:t>
            </a:r>
            <a:r>
              <a:rPr lang="zh-TW" altLang="en-US" dirty="0" smtClean="0"/>
              <a:t>檔的日期格式以</a:t>
            </a:r>
            <a:r>
              <a:rPr lang="en-US" altLang="zh-TW" dirty="0" smtClean="0"/>
              <a:t>YY/MM/DD</a:t>
            </a:r>
            <a:r>
              <a:rPr lang="zh-TW" altLang="en-US" dirty="0" smtClean="0"/>
              <a:t>方式顯示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78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45084" y="101925"/>
            <a:ext cx="6481822" cy="63122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系統畫面──關卡主要概念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/>
          <a:lstStyle/>
          <a:p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58" y="950006"/>
            <a:ext cx="7723007" cy="475302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482862" y="5181600"/>
            <a:ext cx="2145323" cy="505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536294" y="6021815"/>
            <a:ext cx="9670186" cy="700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685742" y="6076520"/>
            <a:ext cx="2376000" cy="601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zh-TW" altLang="en-US" dirty="0" smtClean="0">
                <a:solidFill>
                  <a:srgbClr val="0000FF"/>
                </a:solidFill>
              </a:rPr>
              <a:t>判斷</a:t>
            </a:r>
            <a:r>
              <a:rPr lang="en-US" altLang="zh-TW" dirty="0">
                <a:solidFill>
                  <a:srgbClr val="0000FF"/>
                </a:solidFill>
              </a:rPr>
              <a:t>if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 smtClean="0">
                <a:solidFill>
                  <a:srgbClr val="0000FF"/>
                </a:solidFill>
              </a:rPr>
              <a:t>else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7" name="五邊形 16"/>
          <p:cNvSpPr/>
          <p:nvPr/>
        </p:nvSpPr>
        <p:spPr>
          <a:xfrm>
            <a:off x="7991165" y="6077679"/>
            <a:ext cx="1752909" cy="60113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  判斷</a:t>
            </a:r>
            <a:r>
              <a:rPr lang="en-US" altLang="zh-TW" dirty="0" smtClean="0">
                <a:solidFill>
                  <a:srgbClr val="0000FF"/>
                </a:solidFill>
              </a:rPr>
              <a:t>i</a:t>
            </a:r>
            <a:r>
              <a:rPr lang="en-US" altLang="zh-TW" dirty="0">
                <a:solidFill>
                  <a:srgbClr val="0000FF"/>
                </a:solidFill>
              </a:rPr>
              <a:t>f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" name="五邊形 17"/>
          <p:cNvSpPr/>
          <p:nvPr/>
        </p:nvSpPr>
        <p:spPr>
          <a:xfrm>
            <a:off x="5945977" y="6077679"/>
            <a:ext cx="2374315" cy="60113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00FF"/>
                </a:solidFill>
              </a:rPr>
              <a:t>迴圈</a:t>
            </a:r>
            <a:r>
              <a:rPr lang="en-US" altLang="zh-TW" dirty="0">
                <a:solidFill>
                  <a:srgbClr val="0000FF"/>
                </a:solidFill>
              </a:rPr>
              <a:t>(while</a:t>
            </a:r>
            <a:r>
              <a:rPr lang="en-US" altLang="zh-TW" dirty="0" smtClean="0">
                <a:solidFill>
                  <a:srgbClr val="0000FF"/>
                </a:solidFill>
              </a:rPr>
              <a:t>)+</a:t>
            </a:r>
          </a:p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重複</a:t>
            </a:r>
            <a:r>
              <a:rPr lang="en-US" altLang="zh-TW" dirty="0">
                <a:solidFill>
                  <a:srgbClr val="0000FF"/>
                </a:solidFill>
              </a:rPr>
              <a:t>(repeat</a:t>
            </a:r>
            <a:r>
              <a:rPr lang="zh-TW" altLang="en-US" dirty="0">
                <a:solidFill>
                  <a:srgbClr val="0000FF"/>
                </a:solidFill>
              </a:rPr>
              <a:t>次數</a:t>
            </a:r>
            <a:r>
              <a:rPr lang="en-US" altLang="zh-TW" dirty="0" smtClean="0">
                <a:solidFill>
                  <a:srgbClr val="0000FF"/>
                </a:solidFill>
              </a:rPr>
              <a:t>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" name="五邊形 18"/>
          <p:cNvSpPr/>
          <p:nvPr/>
        </p:nvSpPr>
        <p:spPr>
          <a:xfrm>
            <a:off x="4443617" y="6077679"/>
            <a:ext cx="1830492" cy="60113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    迴圈</a:t>
            </a:r>
            <a:r>
              <a:rPr lang="en-US" altLang="zh-TW" dirty="0" smtClean="0">
                <a:solidFill>
                  <a:srgbClr val="0000FF"/>
                </a:solidFill>
              </a:rPr>
              <a:t>(while)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五邊形 19"/>
          <p:cNvSpPr/>
          <p:nvPr/>
        </p:nvSpPr>
        <p:spPr>
          <a:xfrm>
            <a:off x="3007361" y="6077679"/>
            <a:ext cx="1780052" cy="60113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  重複</a:t>
            </a:r>
            <a:r>
              <a:rPr lang="en-US" altLang="zh-TW" dirty="0" smtClean="0">
                <a:solidFill>
                  <a:srgbClr val="0000FF"/>
                </a:solidFill>
              </a:rPr>
              <a:t>(repeat</a:t>
            </a:r>
            <a:r>
              <a:rPr lang="zh-TW" altLang="en-US" dirty="0" smtClean="0">
                <a:solidFill>
                  <a:srgbClr val="0000FF"/>
                </a:solidFill>
              </a:rPr>
              <a:t>次數</a:t>
            </a:r>
            <a:r>
              <a:rPr lang="en-US" altLang="zh-TW" dirty="0" smtClean="0">
                <a:solidFill>
                  <a:srgbClr val="0000FF"/>
                </a:solidFill>
              </a:rPr>
              <a:t>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639767" y="6077679"/>
            <a:ext cx="1656864" cy="60113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順序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7384648" y="5687157"/>
            <a:ext cx="46300" cy="334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標題 1"/>
          <p:cNvSpPr txBox="1">
            <a:spLocks/>
          </p:cNvSpPr>
          <p:nvPr/>
        </p:nvSpPr>
        <p:spPr>
          <a:xfrm>
            <a:off x="753475" y="1008"/>
            <a:ext cx="1565637" cy="83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Maze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98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95554" y="0"/>
            <a:ext cx="7858246" cy="83264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系統畫面──以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迴圈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為</a:t>
            </a:r>
            <a:r>
              <a:rPr lang="zh-TW" altLang="en-US" dirty="0"/>
              <a:t>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40" y="1027906"/>
            <a:ext cx="9026920" cy="5639460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53475" y="1008"/>
            <a:ext cx="1565637" cy="83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Maze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682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10359" y="148797"/>
            <a:ext cx="6574421" cy="595574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系統畫面──主要概念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26029"/>
          <a:stretch/>
        </p:blipFill>
        <p:spPr>
          <a:xfrm>
            <a:off x="527640" y="1951009"/>
            <a:ext cx="8372009" cy="3843874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753475" y="1008"/>
            <a:ext cx="1565637" cy="83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Duck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4560938" y="1670066"/>
            <a:ext cx="152706" cy="8145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群組 53"/>
          <p:cNvGrpSpPr/>
          <p:nvPr/>
        </p:nvGrpSpPr>
        <p:grpSpPr>
          <a:xfrm>
            <a:off x="46877" y="913716"/>
            <a:ext cx="12106303" cy="700818"/>
            <a:chOff x="75764" y="5034321"/>
            <a:chExt cx="12106303" cy="700818"/>
          </a:xfrm>
        </p:grpSpPr>
        <p:sp>
          <p:nvSpPr>
            <p:cNvPr id="12" name="文字方塊 11"/>
            <p:cNvSpPr txBox="1"/>
            <p:nvPr/>
          </p:nvSpPr>
          <p:spPr>
            <a:xfrm>
              <a:off x="10480494" y="5090274"/>
              <a:ext cx="1651000" cy="604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zh-TW" altLang="en-US" sz="1600" dirty="0">
                  <a:solidFill>
                    <a:srgbClr val="0000FF"/>
                  </a:solidFill>
                </a:rPr>
                <a:t>迴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圈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計數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)+</a:t>
              </a: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迴</a:t>
              </a:r>
              <a:r>
                <a:rPr lang="zh-TW" altLang="en-US" sz="1600" dirty="0">
                  <a:solidFill>
                    <a:srgbClr val="0000FF"/>
                  </a:solidFill>
                </a:rPr>
                <a:t>圈（</a:t>
              </a:r>
              <a:r>
                <a:rPr lang="en-US" altLang="zh-TW" sz="1600" dirty="0">
                  <a:solidFill>
                    <a:srgbClr val="0000FF"/>
                  </a:solidFill>
                </a:rPr>
                <a:t>for)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4" name="五邊形 33"/>
            <p:cNvSpPr/>
            <p:nvPr/>
          </p:nvSpPr>
          <p:spPr>
            <a:xfrm>
              <a:off x="9508288" y="5092598"/>
              <a:ext cx="1468606" cy="600446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迴圈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（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for)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五邊形 34"/>
            <p:cNvSpPr/>
            <p:nvPr/>
          </p:nvSpPr>
          <p:spPr>
            <a:xfrm>
              <a:off x="7986214" y="5088809"/>
              <a:ext cx="2248234" cy="601134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雙</a:t>
              </a:r>
              <a:r>
                <a:rPr lang="zh-TW" altLang="en-US" sz="1600" dirty="0">
                  <a:solidFill>
                    <a:srgbClr val="0000FF"/>
                  </a:solidFill>
                </a:rPr>
                <a:t>層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迴</a:t>
              </a:r>
              <a:r>
                <a:rPr lang="zh-TW" altLang="en-US" sz="1600" dirty="0">
                  <a:solidFill>
                    <a:srgbClr val="0000FF"/>
                  </a:solidFill>
                </a:rPr>
                <a:t>圈（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計數）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r"/>
              <a:r>
                <a:rPr lang="en-US" altLang="zh-TW" sz="1600" dirty="0" smtClean="0">
                  <a:solidFill>
                    <a:srgbClr val="0000FF"/>
                  </a:solidFill>
                </a:rPr>
                <a:t>+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雙迴圈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計數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)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5764" y="5034321"/>
              <a:ext cx="12106303" cy="7008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46" name="五邊形 45"/>
            <p:cNvSpPr/>
            <p:nvPr/>
          </p:nvSpPr>
          <p:spPr>
            <a:xfrm>
              <a:off x="6594911" y="5088852"/>
              <a:ext cx="1830492" cy="601134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rgbClr val="0000FF"/>
                  </a:solidFill>
                </a:rPr>
                <a:t>雙變數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+</a:t>
              </a: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呼叫</a:t>
              </a:r>
              <a:r>
                <a:rPr lang="zh-TW" altLang="en-US" sz="1600" dirty="0">
                  <a:solidFill>
                    <a:srgbClr val="0000FF"/>
                  </a:solidFill>
                </a:rPr>
                <a:t>函式</a:t>
              </a:r>
            </a:p>
          </p:txBody>
        </p:sp>
        <p:sp>
          <p:nvSpPr>
            <p:cNvPr id="47" name="五邊形 46"/>
            <p:cNvSpPr/>
            <p:nvPr/>
          </p:nvSpPr>
          <p:spPr>
            <a:xfrm>
              <a:off x="5022420" y="5089380"/>
              <a:ext cx="2369867" cy="600446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rgbClr val="0000FF"/>
                  </a:solidFill>
                </a:rPr>
                <a:t>變數</a:t>
              </a:r>
              <a:r>
                <a:rPr lang="en-US" altLang="zh-TW" sz="1600" dirty="0">
                  <a:solidFill>
                    <a:srgbClr val="0000FF"/>
                  </a:solidFill>
                </a:rPr>
                <a:t>+</a:t>
              </a:r>
              <a:r>
                <a:rPr lang="zh-TW" altLang="en-US" sz="1600" dirty="0">
                  <a:solidFill>
                    <a:srgbClr val="0000FF"/>
                  </a:solidFill>
                </a:rPr>
                <a:t>迴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圈（計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數</a:t>
              </a:r>
              <a:r>
                <a:rPr lang="zh-TW" altLang="en-US" sz="1600" dirty="0">
                  <a:solidFill>
                    <a:srgbClr val="0000FF"/>
                  </a:solidFill>
                </a:rPr>
                <a:t>）</a:t>
              </a:r>
              <a:r>
                <a:rPr lang="en-US" altLang="zh-TW" sz="1600" dirty="0">
                  <a:solidFill>
                    <a:srgbClr val="0000FF"/>
                  </a:solidFill>
                </a:rPr>
                <a:t>+</a:t>
              </a:r>
              <a:r>
                <a:rPr lang="zh-TW" altLang="en-US" sz="1600" dirty="0">
                  <a:solidFill>
                    <a:srgbClr val="0000FF"/>
                  </a:solidFill>
                </a:rPr>
                <a:t>呼叫函式</a:t>
              </a:r>
            </a:p>
          </p:txBody>
        </p:sp>
        <p:sp>
          <p:nvSpPr>
            <p:cNvPr id="48" name="五邊形 47"/>
            <p:cNvSpPr/>
            <p:nvPr/>
          </p:nvSpPr>
          <p:spPr>
            <a:xfrm>
              <a:off x="3979049" y="5090671"/>
              <a:ext cx="1830492" cy="598928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>
                  <a:solidFill>
                    <a:srgbClr val="0000FF"/>
                  </a:solidFill>
                </a:rPr>
                <a:t>         函</a:t>
              </a:r>
              <a:r>
                <a:rPr lang="zh-TW" altLang="en-US" sz="1600" dirty="0">
                  <a:solidFill>
                    <a:srgbClr val="0000FF"/>
                  </a:solidFill>
                </a:rPr>
                <a:t>式</a:t>
              </a: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呼叫</a:t>
              </a:r>
              <a:r>
                <a:rPr lang="zh-TW" altLang="en-US" sz="1600" dirty="0">
                  <a:solidFill>
                    <a:srgbClr val="0000FF"/>
                  </a:solidFill>
                </a:rPr>
                <a:t>函式</a:t>
              </a:r>
            </a:p>
          </p:txBody>
        </p:sp>
        <p:sp>
          <p:nvSpPr>
            <p:cNvPr id="49" name="五邊形 48"/>
            <p:cNvSpPr/>
            <p:nvPr/>
          </p:nvSpPr>
          <p:spPr>
            <a:xfrm>
              <a:off x="2989623" y="5088852"/>
              <a:ext cx="1752909" cy="600974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rgbClr val="0000FF"/>
                  </a:solidFill>
                </a:rPr>
                <a:t>迴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圈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1600" dirty="0">
                  <a:solidFill>
                    <a:srgbClr val="0000FF"/>
                  </a:solidFill>
                </a:rPr>
                <a:t>計數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)+</a:t>
              </a:r>
            </a:p>
            <a:p>
              <a:pPr algn="ctr"/>
              <a:r>
                <a:rPr lang="zh-TW" altLang="en-US" sz="1600" dirty="0" smtClean="0">
                  <a:solidFill>
                    <a:srgbClr val="0000FF"/>
                  </a:solidFill>
                </a:rPr>
                <a:t>呼叫函式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50" name="五邊形 49"/>
            <p:cNvSpPr/>
            <p:nvPr/>
          </p:nvSpPr>
          <p:spPr>
            <a:xfrm>
              <a:off x="1950720" y="5088587"/>
              <a:ext cx="1449209" cy="601012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呼叫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函式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51" name="五邊形 50"/>
            <p:cNvSpPr/>
            <p:nvPr/>
          </p:nvSpPr>
          <p:spPr>
            <a:xfrm>
              <a:off x="1221661" y="5091783"/>
              <a:ext cx="1496401" cy="597816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    雙層迴圈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altLang="zh-TW" sz="16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計數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)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52" name="五邊形 51"/>
            <p:cNvSpPr/>
            <p:nvPr/>
          </p:nvSpPr>
          <p:spPr>
            <a:xfrm>
              <a:off x="430059" y="5088587"/>
              <a:ext cx="1219619" cy="601134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迴圈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r"/>
              <a:r>
                <a:rPr lang="en-US" altLang="zh-TW" sz="16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計數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)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53" name="五邊形 52"/>
            <p:cNvSpPr/>
            <p:nvPr/>
          </p:nvSpPr>
          <p:spPr>
            <a:xfrm>
              <a:off x="103473" y="5090185"/>
              <a:ext cx="801169" cy="601134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rgbClr val="0000FF"/>
                  </a:solidFill>
                </a:rPr>
                <a:t>序列</a:t>
              </a:r>
            </a:p>
          </p:txBody>
        </p:sp>
      </p:grpSp>
      <p:sp>
        <p:nvSpPr>
          <p:cNvPr id="101" name="直線圖說文字 1 100"/>
          <p:cNvSpPr/>
          <p:nvPr/>
        </p:nvSpPr>
        <p:spPr>
          <a:xfrm>
            <a:off x="8968509" y="2717134"/>
            <a:ext cx="3134098" cy="3657600"/>
          </a:xfrm>
          <a:prstGeom prst="borderCallout1">
            <a:avLst>
              <a:gd name="adj1" fmla="val 4103"/>
              <a:gd name="adj2" fmla="val -3029"/>
              <a:gd name="adj3" fmla="val -3410"/>
              <a:gd name="adj4" fmla="val -2743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2" name="群組 101"/>
          <p:cNvGrpSpPr/>
          <p:nvPr/>
        </p:nvGrpSpPr>
        <p:grpSpPr>
          <a:xfrm>
            <a:off x="6300888" y="2840194"/>
            <a:ext cx="5716020" cy="3411477"/>
            <a:chOff x="5794233" y="3246945"/>
            <a:chExt cx="5716020" cy="3411477"/>
          </a:xfrm>
        </p:grpSpPr>
        <p:grpSp>
          <p:nvGrpSpPr>
            <p:cNvPr id="103" name="群組 102"/>
            <p:cNvGrpSpPr/>
            <p:nvPr/>
          </p:nvGrpSpPr>
          <p:grpSpPr>
            <a:xfrm>
              <a:off x="5794233" y="3246945"/>
              <a:ext cx="3918339" cy="3016641"/>
              <a:chOff x="8164284" y="4770782"/>
              <a:chExt cx="2888029" cy="2245434"/>
            </a:xfrm>
          </p:grpSpPr>
          <p:sp>
            <p:nvSpPr>
              <p:cNvPr id="125" name="六邊形 124"/>
              <p:cNvSpPr/>
              <p:nvPr/>
            </p:nvSpPr>
            <p:spPr>
              <a:xfrm>
                <a:off x="10213703" y="4770782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6" name="文字方塊 125"/>
              <p:cNvSpPr txBox="1"/>
              <p:nvPr/>
            </p:nvSpPr>
            <p:spPr>
              <a:xfrm>
                <a:off x="10275521" y="4890234"/>
                <a:ext cx="744735" cy="43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 smtClean="0"/>
                  <a:t>迴圈</a:t>
                </a:r>
                <a:endParaRPr lang="en-US" altLang="zh-TW" sz="1600" dirty="0" smtClean="0"/>
              </a:p>
              <a:p>
                <a:pPr algn="ctr"/>
                <a:r>
                  <a:rPr lang="en-US" altLang="zh-TW" sz="1600" dirty="0" smtClean="0"/>
                  <a:t>(</a:t>
                </a:r>
                <a:r>
                  <a:rPr lang="zh-TW" altLang="en-US" sz="1600" dirty="0" smtClean="0"/>
                  <a:t>計數</a:t>
                </a:r>
                <a:r>
                  <a:rPr lang="en-US" altLang="zh-TW" sz="1600" dirty="0" smtClean="0"/>
                  <a:t>)</a:t>
                </a:r>
                <a:endParaRPr lang="zh-TW" altLang="en-US" sz="1600" dirty="0"/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8164284" y="6753946"/>
                <a:ext cx="266778" cy="252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8</a:t>
                </a:r>
                <a:endParaRPr lang="zh-TW" altLang="en-US" sz="1600" dirty="0"/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8407261" y="6759635"/>
                <a:ext cx="266778" cy="252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/>
                  <a:t>8</a:t>
                </a:r>
                <a:endParaRPr lang="zh-TW" altLang="en-US" sz="16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8674090" y="6764214"/>
                <a:ext cx="266778" cy="252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 smtClean="0"/>
                  <a:t>4</a:t>
                </a:r>
                <a:endParaRPr lang="zh-TW" altLang="en-US" sz="1600" dirty="0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8574790" y="4214237"/>
              <a:ext cx="1137786" cy="967289"/>
              <a:chOff x="10213703" y="4770782"/>
              <a:chExt cx="838610" cy="720000"/>
            </a:xfrm>
          </p:grpSpPr>
          <p:sp>
            <p:nvSpPr>
              <p:cNvPr id="123" name="六邊形 122"/>
              <p:cNvSpPr/>
              <p:nvPr/>
            </p:nvSpPr>
            <p:spPr>
              <a:xfrm>
                <a:off x="10213703" y="4770782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4" name="文字方塊 123"/>
              <p:cNvSpPr txBox="1"/>
              <p:nvPr/>
            </p:nvSpPr>
            <p:spPr>
              <a:xfrm>
                <a:off x="10260640" y="4893417"/>
                <a:ext cx="744735" cy="43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 smtClean="0"/>
                  <a:t>雙層迴圈</a:t>
                </a:r>
                <a:r>
                  <a:rPr lang="en-US" altLang="zh-TW" sz="1600" dirty="0" smtClean="0"/>
                  <a:t>(</a:t>
                </a:r>
                <a:r>
                  <a:rPr lang="zh-TW" altLang="en-US" sz="1600" dirty="0" smtClean="0"/>
                  <a:t>計數</a:t>
                </a:r>
                <a:r>
                  <a:rPr lang="en-US" altLang="zh-TW" sz="1600" dirty="0" smtClean="0"/>
                  <a:t>)</a:t>
                </a:r>
                <a:endParaRPr lang="zh-TW" altLang="en-US" sz="1600" dirty="0"/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582756" y="5185084"/>
              <a:ext cx="2031899" cy="1473338"/>
              <a:chOff x="10202471" y="4776454"/>
              <a:chExt cx="1497619" cy="1096677"/>
            </a:xfrm>
          </p:grpSpPr>
          <p:sp>
            <p:nvSpPr>
              <p:cNvPr id="119" name="六邊形 118"/>
              <p:cNvSpPr/>
              <p:nvPr/>
            </p:nvSpPr>
            <p:spPr>
              <a:xfrm>
                <a:off x="10202471" y="4776454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0" name="文字方塊 119"/>
              <p:cNvSpPr txBox="1"/>
              <p:nvPr/>
            </p:nvSpPr>
            <p:spPr>
              <a:xfrm>
                <a:off x="10264289" y="4895906"/>
                <a:ext cx="744735" cy="43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 smtClean="0"/>
                  <a:t>三層迴圈</a:t>
                </a:r>
                <a:endParaRPr lang="en-US" altLang="zh-TW" sz="1600" dirty="0" smtClean="0"/>
              </a:p>
              <a:p>
                <a:pPr algn="ctr"/>
                <a:r>
                  <a:rPr lang="en-US" altLang="zh-TW" sz="1600" dirty="0" smtClean="0"/>
                  <a:t>(</a:t>
                </a:r>
                <a:r>
                  <a:rPr lang="zh-TW" altLang="en-US" sz="1600" dirty="0" smtClean="0"/>
                  <a:t>計數</a:t>
                </a:r>
                <a:r>
                  <a:rPr lang="en-US" altLang="zh-TW" sz="1600" dirty="0" smtClean="0"/>
                  <a:t>)</a:t>
                </a:r>
                <a:endParaRPr lang="zh-TW" altLang="en-US" sz="1600" dirty="0"/>
              </a:p>
            </p:txBody>
          </p:sp>
          <p:sp>
            <p:nvSpPr>
              <p:cNvPr id="121" name="六邊形 120"/>
              <p:cNvSpPr/>
              <p:nvPr/>
            </p:nvSpPr>
            <p:spPr>
              <a:xfrm>
                <a:off x="10861480" y="5135128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2" name="文字方塊 121"/>
              <p:cNvSpPr txBox="1"/>
              <p:nvPr/>
            </p:nvSpPr>
            <p:spPr>
              <a:xfrm>
                <a:off x="10923299" y="5254580"/>
                <a:ext cx="744735" cy="618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/>
                  <a:t>函式呼叫函式加參數</a:t>
                </a:r>
              </a:p>
            </p:txBody>
          </p:sp>
        </p:grpSp>
        <p:grpSp>
          <p:nvGrpSpPr>
            <p:cNvPr id="106" name="群組 105"/>
            <p:cNvGrpSpPr/>
            <p:nvPr/>
          </p:nvGrpSpPr>
          <p:grpSpPr>
            <a:xfrm>
              <a:off x="9473603" y="3735289"/>
              <a:ext cx="1137791" cy="1936928"/>
              <a:chOff x="10212542" y="4057300"/>
              <a:chExt cx="838614" cy="1441749"/>
            </a:xfrm>
          </p:grpSpPr>
          <p:sp>
            <p:nvSpPr>
              <p:cNvPr id="115" name="六邊形 114"/>
              <p:cNvSpPr/>
              <p:nvPr/>
            </p:nvSpPr>
            <p:spPr>
              <a:xfrm>
                <a:off x="10212546" y="4057300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6" name="文字方塊 115"/>
              <p:cNvSpPr txBox="1"/>
              <p:nvPr/>
            </p:nvSpPr>
            <p:spPr>
              <a:xfrm>
                <a:off x="10274362" y="4176752"/>
                <a:ext cx="744735" cy="43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 smtClean="0"/>
                  <a:t>呼叫函式參數</a:t>
                </a:r>
                <a:endParaRPr lang="zh-TW" altLang="en-US" sz="1600" dirty="0"/>
              </a:p>
            </p:txBody>
          </p:sp>
          <p:sp>
            <p:nvSpPr>
              <p:cNvPr id="117" name="六邊形 116"/>
              <p:cNvSpPr/>
              <p:nvPr/>
            </p:nvSpPr>
            <p:spPr>
              <a:xfrm>
                <a:off x="10212542" y="4779049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8" name="文字方塊 117"/>
              <p:cNvSpPr txBox="1"/>
              <p:nvPr/>
            </p:nvSpPr>
            <p:spPr>
              <a:xfrm>
                <a:off x="10289319" y="4774764"/>
                <a:ext cx="744735" cy="71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迴圈（計數）</a:t>
                </a:r>
                <a:r>
                  <a:rPr lang="en-US" altLang="zh-TW" sz="1400" dirty="0"/>
                  <a:t>+</a:t>
                </a:r>
                <a:r>
                  <a:rPr lang="zh-TW" altLang="en-US" sz="1400" dirty="0"/>
                  <a:t>呼叫函式加參數</a:t>
                </a:r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10368085" y="5188652"/>
              <a:ext cx="1137786" cy="967288"/>
              <a:chOff x="10855866" y="5157816"/>
              <a:chExt cx="838610" cy="720000"/>
            </a:xfrm>
          </p:grpSpPr>
          <p:sp>
            <p:nvSpPr>
              <p:cNvPr id="113" name="六邊形 112"/>
              <p:cNvSpPr/>
              <p:nvPr/>
            </p:nvSpPr>
            <p:spPr>
              <a:xfrm>
                <a:off x="10855866" y="5157816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文字方塊 113"/>
              <p:cNvSpPr txBox="1"/>
              <p:nvPr/>
            </p:nvSpPr>
            <p:spPr>
              <a:xfrm>
                <a:off x="10924877" y="5167588"/>
                <a:ext cx="744735" cy="71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遞迴</a:t>
                </a:r>
                <a:r>
                  <a:rPr lang="en-US" altLang="zh-TW" sz="1400" dirty="0"/>
                  <a:t>+</a:t>
                </a:r>
                <a:r>
                  <a:rPr lang="zh-TW" altLang="en-US" sz="1400" dirty="0"/>
                  <a:t>條件（</a:t>
                </a:r>
                <a:r>
                  <a:rPr lang="en-US" altLang="zh-TW" sz="1400" dirty="0"/>
                  <a:t>if-then-else</a:t>
                </a:r>
                <a:r>
                  <a:rPr lang="zh-TW" altLang="en-US" sz="1400" dirty="0"/>
                  <a:t>）</a:t>
                </a:r>
                <a:r>
                  <a:rPr lang="en-US" altLang="zh-TW" sz="1400" dirty="0"/>
                  <a:t>+</a:t>
                </a:r>
                <a:r>
                  <a:rPr lang="zh-TW" altLang="en-US" sz="1400" dirty="0"/>
                  <a:t>雙參數</a:t>
                </a:r>
              </a:p>
            </p:txBody>
          </p:sp>
        </p:grpSp>
        <p:grpSp>
          <p:nvGrpSpPr>
            <p:cNvPr id="108" name="群組 107"/>
            <p:cNvGrpSpPr/>
            <p:nvPr/>
          </p:nvGrpSpPr>
          <p:grpSpPr>
            <a:xfrm>
              <a:off x="10372462" y="3251238"/>
              <a:ext cx="1137791" cy="1935064"/>
              <a:chOff x="10212541" y="4075703"/>
              <a:chExt cx="838613" cy="1440362"/>
            </a:xfrm>
          </p:grpSpPr>
          <p:sp>
            <p:nvSpPr>
              <p:cNvPr id="109" name="六邊形 108"/>
              <p:cNvSpPr/>
              <p:nvPr/>
            </p:nvSpPr>
            <p:spPr>
              <a:xfrm>
                <a:off x="10212544" y="4079987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文字方塊 109"/>
              <p:cNvSpPr txBox="1"/>
              <p:nvPr/>
            </p:nvSpPr>
            <p:spPr>
              <a:xfrm>
                <a:off x="10286641" y="4075703"/>
                <a:ext cx="744735" cy="71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迴圈（計數）</a:t>
                </a:r>
                <a:r>
                  <a:rPr lang="en-US" altLang="zh-TW" sz="1400" dirty="0"/>
                  <a:t>+</a:t>
                </a:r>
                <a:r>
                  <a:rPr lang="zh-TW" altLang="en-US" sz="1400" dirty="0"/>
                  <a:t>函式呼叫函式加參數</a:t>
                </a:r>
              </a:p>
            </p:txBody>
          </p:sp>
          <p:sp>
            <p:nvSpPr>
              <p:cNvPr id="111" name="六邊形 110"/>
              <p:cNvSpPr/>
              <p:nvPr/>
            </p:nvSpPr>
            <p:spPr>
              <a:xfrm>
                <a:off x="10212541" y="4796065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文字方塊 111"/>
              <p:cNvSpPr txBox="1"/>
              <p:nvPr/>
            </p:nvSpPr>
            <p:spPr>
              <a:xfrm>
                <a:off x="10261872" y="4881153"/>
                <a:ext cx="744735" cy="549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遞迴</a:t>
                </a:r>
                <a:r>
                  <a:rPr lang="en-US" altLang="zh-TW" sz="1400" dirty="0"/>
                  <a:t>+</a:t>
                </a:r>
                <a:r>
                  <a:rPr lang="zh-TW" altLang="en-US" sz="1400" dirty="0"/>
                  <a:t>條件（</a:t>
                </a:r>
                <a:r>
                  <a:rPr lang="en-US" altLang="zh-TW" sz="1400" dirty="0"/>
                  <a:t>if-then-else</a:t>
                </a:r>
                <a:r>
                  <a:rPr lang="zh-TW" altLang="en-US" sz="1400" dirty="0"/>
                  <a:t>）</a:t>
                </a:r>
              </a:p>
            </p:txBody>
          </p:sp>
        </p:grpSp>
      </p:grpSp>
      <p:cxnSp>
        <p:nvCxnSpPr>
          <p:cNvPr id="128" name="直線單箭頭接點 127"/>
          <p:cNvCxnSpPr/>
          <p:nvPr/>
        </p:nvCxnSpPr>
        <p:spPr>
          <a:xfrm>
            <a:off x="8153400" y="2613891"/>
            <a:ext cx="746249" cy="248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4505923" y="5515943"/>
            <a:ext cx="36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8</a:t>
            </a:r>
            <a:endParaRPr lang="zh-TW" altLang="en-US" sz="16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4835583" y="5523586"/>
            <a:ext cx="36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8</a:t>
            </a:r>
            <a:endParaRPr lang="zh-TW" altLang="en-US" sz="16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258325" y="5529707"/>
            <a:ext cx="36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8</a:t>
            </a:r>
            <a:endParaRPr lang="zh-TW" altLang="en-US" sz="16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87985" y="5537350"/>
            <a:ext cx="36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8</a:t>
            </a:r>
            <a:endParaRPr lang="zh-TW" altLang="en-US" sz="16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5928324" y="5537350"/>
            <a:ext cx="36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8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630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95553" y="0"/>
            <a:ext cx="6331937" cy="832646"/>
          </a:xfrm>
        </p:spPr>
        <p:txBody>
          <a:bodyPr>
            <a:noAutofit/>
          </a:bodyPr>
          <a:lstStyle/>
          <a:p>
            <a:r>
              <a:rPr lang="zh-TW" altLang="en-US" sz="2800" dirty="0" smtClean="0"/>
              <a:t>系統畫面──以</a:t>
            </a:r>
            <a:r>
              <a:rPr lang="en-US" altLang="zh-TW" sz="2800" dirty="0" smtClean="0"/>
              <a:t>”</a:t>
            </a:r>
            <a:r>
              <a:rPr lang="zh-TW" altLang="en-US" sz="2800" dirty="0"/>
              <a:t>雙層迴圈（計數）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為</a:t>
            </a:r>
            <a:r>
              <a:rPr lang="zh-TW" altLang="en-US" sz="2800" dirty="0"/>
              <a:t>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753475" y="1008"/>
            <a:ext cx="1565637" cy="83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Duck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66" y="929331"/>
            <a:ext cx="9269301" cy="58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20" name="標題 19"/>
          <p:cNvSpPr>
            <a:spLocks noGrp="1"/>
          </p:cNvSpPr>
          <p:nvPr>
            <p:ph type="title"/>
          </p:nvPr>
        </p:nvSpPr>
        <p:spPr>
          <a:xfrm>
            <a:off x="4662747" y="78422"/>
            <a:ext cx="6202680" cy="545034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已</a:t>
            </a:r>
            <a:r>
              <a:rPr lang="zh-TW" altLang="en-US" dirty="0"/>
              <a:t>知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vs</a:t>
            </a:r>
            <a:r>
              <a:rPr lang="zh-TW" altLang="en-US" dirty="0" smtClean="0"/>
              <a:t>欄位資訊</a:t>
            </a:r>
            <a:endParaRPr lang="zh-TW" altLang="en-US" dirty="0"/>
          </a:p>
        </p:txBody>
      </p:sp>
      <p:grpSp>
        <p:nvGrpSpPr>
          <p:cNvPr id="231" name="群組 230"/>
          <p:cNvGrpSpPr/>
          <p:nvPr/>
        </p:nvGrpSpPr>
        <p:grpSpPr>
          <a:xfrm>
            <a:off x="2155331" y="986803"/>
            <a:ext cx="9426405" cy="5871197"/>
            <a:chOff x="2201898" y="700495"/>
            <a:chExt cx="9426405" cy="5871197"/>
          </a:xfrm>
        </p:grpSpPr>
        <p:sp>
          <p:nvSpPr>
            <p:cNvPr id="200" name="手繪多邊形 199"/>
            <p:cNvSpPr/>
            <p:nvPr/>
          </p:nvSpPr>
          <p:spPr>
            <a:xfrm>
              <a:off x="3282696" y="708126"/>
              <a:ext cx="5760000" cy="5855934"/>
            </a:xfrm>
            <a:custGeom>
              <a:avLst/>
              <a:gdLst>
                <a:gd name="connsiteX0" fmla="*/ 2545163 w 5090326"/>
                <a:gd name="connsiteY0" fmla="*/ 0 h 5090326"/>
                <a:gd name="connsiteX1" fmla="*/ 4749339 w 5090326"/>
                <a:gd name="connsiteY1" fmla="*/ 1272581 h 5090326"/>
                <a:gd name="connsiteX2" fmla="*/ 4749339 w 5090326"/>
                <a:gd name="connsiteY2" fmla="*/ 3817744 h 5090326"/>
                <a:gd name="connsiteX3" fmla="*/ 2545163 w 5090326"/>
                <a:gd name="connsiteY3" fmla="*/ 2545163 h 5090326"/>
                <a:gd name="connsiteX4" fmla="*/ 2545163 w 5090326"/>
                <a:gd name="connsiteY4" fmla="*/ 0 h 50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0326" h="5090326">
                  <a:moveTo>
                    <a:pt x="2545163" y="0"/>
                  </a:moveTo>
                  <a:cubicBezTo>
                    <a:pt x="3454462" y="0"/>
                    <a:pt x="4294689" y="485105"/>
                    <a:pt x="4749339" y="1272581"/>
                  </a:cubicBezTo>
                  <a:cubicBezTo>
                    <a:pt x="5203989" y="2060057"/>
                    <a:pt x="5203989" y="3030268"/>
                    <a:pt x="4749339" y="3817744"/>
                  </a:cubicBezTo>
                  <a:lnTo>
                    <a:pt x="2545163" y="2545163"/>
                  </a:lnTo>
                  <a:lnTo>
                    <a:pt x="2545163" y="0"/>
                  </a:ln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36142" tIns="1007867" rIns="664269" bIns="2522844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5400" kern="1200" dirty="0">
                <a:solidFill>
                  <a:schemeClr val="tx1"/>
                </a:solidFill>
              </a:endParaRPr>
            </a:p>
          </p:txBody>
        </p:sp>
        <p:sp>
          <p:nvSpPr>
            <p:cNvPr id="201" name="手繪多邊形 200"/>
            <p:cNvSpPr/>
            <p:nvPr/>
          </p:nvSpPr>
          <p:spPr>
            <a:xfrm>
              <a:off x="3309490" y="724393"/>
              <a:ext cx="5760000" cy="5760000"/>
            </a:xfrm>
            <a:custGeom>
              <a:avLst/>
              <a:gdLst>
                <a:gd name="connsiteX0" fmla="*/ 4749339 w 5090326"/>
                <a:gd name="connsiteY0" fmla="*/ 3817745 h 5090326"/>
                <a:gd name="connsiteX1" fmla="*/ 2545163 w 5090326"/>
                <a:gd name="connsiteY1" fmla="*/ 5090327 h 5090326"/>
                <a:gd name="connsiteX2" fmla="*/ 340987 w 5090326"/>
                <a:gd name="connsiteY2" fmla="*/ 3817746 h 5090326"/>
                <a:gd name="connsiteX3" fmla="*/ 2545163 w 5090326"/>
                <a:gd name="connsiteY3" fmla="*/ 2545163 h 5090326"/>
                <a:gd name="connsiteX4" fmla="*/ 4749339 w 5090326"/>
                <a:gd name="connsiteY4" fmla="*/ 3817745 h 50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0326" h="5090326">
                  <a:moveTo>
                    <a:pt x="4749339" y="3817745"/>
                  </a:moveTo>
                  <a:cubicBezTo>
                    <a:pt x="4294689" y="4605221"/>
                    <a:pt x="3454462" y="5090327"/>
                    <a:pt x="2545163" y="5090327"/>
                  </a:cubicBezTo>
                  <a:cubicBezTo>
                    <a:pt x="1635864" y="5090327"/>
                    <a:pt x="795637" y="4605222"/>
                    <a:pt x="340987" y="3817746"/>
                  </a:cubicBezTo>
                  <a:lnTo>
                    <a:pt x="2545163" y="2545163"/>
                  </a:lnTo>
                  <a:lnTo>
                    <a:pt x="4749339" y="3817745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76330" tIns="3294304" rIns="1476330" bIns="385545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6500" kern="1200" dirty="0">
                <a:solidFill>
                  <a:schemeClr val="tx1"/>
                </a:solidFill>
              </a:endParaRPr>
            </a:p>
          </p:txBody>
        </p:sp>
        <p:sp>
          <p:nvSpPr>
            <p:cNvPr id="202" name="手繪多邊形 201"/>
            <p:cNvSpPr/>
            <p:nvPr/>
          </p:nvSpPr>
          <p:spPr>
            <a:xfrm>
              <a:off x="3336284" y="700495"/>
              <a:ext cx="5760000" cy="5871197"/>
            </a:xfrm>
            <a:custGeom>
              <a:avLst/>
              <a:gdLst>
                <a:gd name="connsiteX0" fmla="*/ 340987 w 5090326"/>
                <a:gd name="connsiteY0" fmla="*/ 3817745 h 5090326"/>
                <a:gd name="connsiteX1" fmla="*/ 340987 w 5090326"/>
                <a:gd name="connsiteY1" fmla="*/ 1272582 h 5090326"/>
                <a:gd name="connsiteX2" fmla="*/ 2545163 w 5090326"/>
                <a:gd name="connsiteY2" fmla="*/ 0 h 5090326"/>
                <a:gd name="connsiteX3" fmla="*/ 2545163 w 5090326"/>
                <a:gd name="connsiteY3" fmla="*/ 2545163 h 5090326"/>
                <a:gd name="connsiteX4" fmla="*/ 340987 w 5090326"/>
                <a:gd name="connsiteY4" fmla="*/ 3817745 h 50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0326" h="5090326">
                  <a:moveTo>
                    <a:pt x="340987" y="3817745"/>
                  </a:moveTo>
                  <a:cubicBezTo>
                    <a:pt x="-113663" y="3030269"/>
                    <a:pt x="-113663" y="2060058"/>
                    <a:pt x="340987" y="1272582"/>
                  </a:cubicBezTo>
                  <a:cubicBezTo>
                    <a:pt x="795637" y="485106"/>
                    <a:pt x="1635864" y="0"/>
                    <a:pt x="2545163" y="0"/>
                  </a:cubicBezTo>
                  <a:lnTo>
                    <a:pt x="2545163" y="2545163"/>
                  </a:lnTo>
                  <a:lnTo>
                    <a:pt x="340987" y="3817745"/>
                  </a:lnTo>
                  <a:close/>
                </a:path>
              </a:pathLst>
            </a:custGeom>
            <a:solidFill>
              <a:srgbClr val="EF894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3972" tIns="1068466" rIns="2886439" bIns="2462245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5400" kern="1200" dirty="0">
                <a:solidFill>
                  <a:schemeClr val="tx1"/>
                </a:solidFill>
              </a:endParaRPr>
            </a:p>
          </p:txBody>
        </p:sp>
        <p:sp>
          <p:nvSpPr>
            <p:cNvPr id="203" name="文字方塊 202"/>
            <p:cNvSpPr txBox="1"/>
            <p:nvPr/>
          </p:nvSpPr>
          <p:spPr>
            <a:xfrm>
              <a:off x="2252100" y="762732"/>
              <a:ext cx="1611082" cy="369332"/>
            </a:xfrm>
            <a:prstGeom prst="rect">
              <a:avLst/>
            </a:prstGeom>
            <a:solidFill>
              <a:srgbClr val="EF8943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b="1" dirty="0" smtClean="0">
                  <a:solidFill>
                    <a:srgbClr val="FFFF99"/>
                  </a:solidFill>
                </a:rPr>
                <a:t>dotCodeStar_1</a:t>
              </a:r>
              <a:endParaRPr lang="zh-TW" altLang="zh-TW" b="1" dirty="0">
                <a:solidFill>
                  <a:srgbClr val="FFFF99"/>
                </a:solidFill>
              </a:endParaRPr>
            </a:p>
          </p:txBody>
        </p:sp>
        <p:sp>
          <p:nvSpPr>
            <p:cNvPr id="204" name="文字方塊 203"/>
            <p:cNvSpPr txBox="1"/>
            <p:nvPr/>
          </p:nvSpPr>
          <p:spPr>
            <a:xfrm>
              <a:off x="8887029" y="1144544"/>
              <a:ext cx="2741274" cy="369332"/>
            </a:xfrm>
            <a:prstGeom prst="rect">
              <a:avLst/>
            </a:prstGeom>
            <a:solidFill>
              <a:srgbClr val="99CCFF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b="1" dirty="0" smtClean="0">
                  <a:solidFill>
                    <a:srgbClr val="0000FF"/>
                  </a:solidFill>
                </a:rPr>
                <a:t>dotCodeRecord_2018_1_1</a:t>
              </a:r>
              <a:endParaRPr lang="zh-TW" altLang="zh-TW" b="1" dirty="0">
                <a:solidFill>
                  <a:srgbClr val="0000FF"/>
                </a:solidFill>
              </a:endParaRPr>
            </a:p>
          </p:txBody>
        </p:sp>
        <p:sp>
          <p:nvSpPr>
            <p:cNvPr id="205" name="文字方塊 204"/>
            <p:cNvSpPr txBox="1"/>
            <p:nvPr/>
          </p:nvSpPr>
          <p:spPr>
            <a:xfrm>
              <a:off x="8273187" y="5741383"/>
              <a:ext cx="1896963" cy="369332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b="1" dirty="0">
                  <a:solidFill>
                    <a:srgbClr val="0000FF"/>
                  </a:solidFill>
                </a:rPr>
                <a:t>dotCodeScore_1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06" name="文字方塊 205"/>
            <p:cNvSpPr txBox="1"/>
            <p:nvPr/>
          </p:nvSpPr>
          <p:spPr>
            <a:xfrm>
              <a:off x="3314200" y="4240528"/>
              <a:ext cx="109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/>
                <a:t>raceType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07" name="文字方塊 206"/>
            <p:cNvSpPr txBox="1"/>
            <p:nvPr/>
          </p:nvSpPr>
          <p:spPr>
            <a:xfrm>
              <a:off x="4808563" y="958452"/>
              <a:ext cx="1408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misscount</a:t>
              </a:r>
              <a:endParaRPr lang="en-US" altLang="zh-TW" dirty="0" smtClean="0"/>
            </a:p>
            <a:p>
              <a:pPr fontAlgn="ctr"/>
              <a:r>
                <a:rPr lang="en-US" altLang="zh-TW" dirty="0" smtClean="0"/>
                <a:t>(</a:t>
              </a:r>
              <a:r>
                <a:rPr lang="zh-TW" altLang="en-US" dirty="0"/>
                <a:t>答錯次數</a:t>
              </a:r>
              <a:r>
                <a:rPr lang="en-US" altLang="zh-TW" dirty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08" name="文字方塊 207"/>
            <p:cNvSpPr txBox="1"/>
            <p:nvPr/>
          </p:nvSpPr>
          <p:spPr>
            <a:xfrm>
              <a:off x="2359429" y="2581996"/>
              <a:ext cx="1926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ctr"/>
              <a:r>
                <a:rPr lang="en-US" altLang="zh-TW" dirty="0" err="1" smtClean="0"/>
                <a:t>missTime</a:t>
              </a:r>
              <a:endParaRPr lang="en-US" altLang="zh-TW" dirty="0" smtClean="0"/>
            </a:p>
            <a:p>
              <a:pPr algn="r" fontAlgn="ctr"/>
              <a:r>
                <a:rPr lang="en-US" altLang="zh-TW" dirty="0" smtClean="0"/>
                <a:t>(Sum(</a:t>
              </a:r>
              <a:r>
                <a:rPr lang="zh-TW" altLang="en-US" dirty="0" smtClean="0"/>
                <a:t>答</a:t>
              </a:r>
              <a:r>
                <a:rPr lang="zh-TW" altLang="en-US" dirty="0"/>
                <a:t>錯</a:t>
              </a:r>
              <a:r>
                <a:rPr lang="zh-TW" altLang="en-US" dirty="0" smtClean="0"/>
                <a:t>時間</a:t>
              </a:r>
              <a:r>
                <a:rPr lang="en-US" altLang="zh-TW" dirty="0" smtClean="0"/>
                <a:t>))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09" name="文字方塊 208"/>
            <p:cNvSpPr txBox="1"/>
            <p:nvPr/>
          </p:nvSpPr>
          <p:spPr>
            <a:xfrm>
              <a:off x="3561689" y="1687372"/>
              <a:ext cx="1199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/>
                <a:t>rightCount</a:t>
              </a:r>
              <a:r>
                <a:rPr lang="en-US" altLang="zh-TW" dirty="0"/>
                <a:t>(</a:t>
              </a:r>
              <a:r>
                <a:rPr lang="zh-TW" altLang="en-US" dirty="0"/>
                <a:t>答對次數</a:t>
              </a:r>
              <a:r>
                <a:rPr lang="en-US" altLang="zh-TW" dirty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10" name="文字方塊 209"/>
            <p:cNvSpPr txBox="1"/>
            <p:nvPr/>
          </p:nvSpPr>
          <p:spPr>
            <a:xfrm>
              <a:off x="2201898" y="3340213"/>
              <a:ext cx="20418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ctr"/>
              <a:r>
                <a:rPr lang="en-US" altLang="zh-TW" dirty="0" err="1" smtClean="0"/>
                <a:t>rightTime</a:t>
              </a:r>
              <a:endParaRPr lang="en-US" altLang="zh-TW" dirty="0" smtClean="0"/>
            </a:p>
            <a:p>
              <a:pPr algn="r" fontAlgn="ctr"/>
              <a:r>
                <a:rPr lang="en-US" altLang="zh-TW" dirty="0" smtClean="0"/>
                <a:t>(sum(</a:t>
              </a:r>
              <a:r>
                <a:rPr lang="zh-TW" altLang="en-US" dirty="0" smtClean="0"/>
                <a:t>答對時間</a:t>
              </a:r>
              <a:r>
                <a:rPr lang="en-US" altLang="zh-TW" dirty="0" smtClean="0"/>
                <a:t>))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11" name="文字方塊 210"/>
            <p:cNvSpPr txBox="1"/>
            <p:nvPr/>
          </p:nvSpPr>
          <p:spPr>
            <a:xfrm>
              <a:off x="7076586" y="1242990"/>
              <a:ext cx="1199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gameTime</a:t>
              </a:r>
              <a:r>
                <a:rPr lang="en-US" altLang="zh-TW" dirty="0">
                  <a:solidFill>
                    <a:schemeClr val="dk1"/>
                  </a:solidFill>
                </a:rPr>
                <a:t>(</a:t>
              </a:r>
              <a:r>
                <a:rPr lang="zh-TW" altLang="en-US" dirty="0">
                  <a:solidFill>
                    <a:schemeClr val="dk1"/>
                  </a:solidFill>
                </a:rPr>
                <a:t>遊戲時間</a:t>
              </a:r>
              <a:r>
                <a:rPr lang="en-US" altLang="zh-TW" dirty="0">
                  <a:solidFill>
                    <a:schemeClr val="dk1"/>
                  </a:solidFill>
                </a:rPr>
                <a:t>)</a:t>
              </a:r>
            </a:p>
            <a:p>
              <a:pPr fontAlgn="ctr"/>
              <a:endParaRPr lang="zh-TW" altLang="zh-TW" dirty="0"/>
            </a:p>
          </p:txBody>
        </p:sp>
        <p:sp>
          <p:nvSpPr>
            <p:cNvPr id="212" name="文字方塊 211"/>
            <p:cNvSpPr txBox="1"/>
            <p:nvPr/>
          </p:nvSpPr>
          <p:spPr>
            <a:xfrm>
              <a:off x="6677573" y="5518405"/>
              <a:ext cx="1199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passCount</a:t>
              </a:r>
              <a:endParaRPr lang="en-US" altLang="zh-TW" dirty="0" smtClean="0"/>
            </a:p>
            <a:p>
              <a:pPr algn="ctr" fontAlgn="ctr"/>
              <a:r>
                <a:rPr lang="en-US" altLang="zh-TW" dirty="0"/>
                <a:t>(</a:t>
              </a:r>
              <a:r>
                <a:rPr lang="zh-TW" altLang="en-US" dirty="0"/>
                <a:t>過關數</a:t>
              </a:r>
              <a:r>
                <a:rPr lang="en-US" altLang="zh-TW" dirty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13" name="文字方塊 212"/>
            <p:cNvSpPr txBox="1"/>
            <p:nvPr/>
          </p:nvSpPr>
          <p:spPr>
            <a:xfrm>
              <a:off x="4713051" y="5545143"/>
              <a:ext cx="1199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smtClean="0"/>
                <a:t>username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14" name="Freeform 65"/>
            <p:cNvSpPr/>
            <p:nvPr/>
          </p:nvSpPr>
          <p:spPr>
            <a:xfrm flipV="1">
              <a:off x="7629496" y="5389396"/>
              <a:ext cx="1847526" cy="680826"/>
            </a:xfrm>
            <a:custGeom>
              <a:avLst/>
              <a:gdLst>
                <a:gd name="connsiteX0" fmla="*/ 0 w 2715904"/>
                <a:gd name="connsiteY0" fmla="*/ 1473958 h 1473958"/>
                <a:gd name="connsiteX1" fmla="*/ 736979 w 2715904"/>
                <a:gd name="connsiteY1" fmla="*/ 0 h 1473958"/>
                <a:gd name="connsiteX2" fmla="*/ 2715904 w 2715904"/>
                <a:gd name="connsiteY2" fmla="*/ 0 h 1473958"/>
                <a:gd name="connsiteX0" fmla="*/ 0 w 2715904"/>
                <a:gd name="connsiteY0" fmla="*/ 1486212 h 1486212"/>
                <a:gd name="connsiteX1" fmla="*/ 736979 w 2715904"/>
                <a:gd name="connsiteY1" fmla="*/ 12254 h 1486212"/>
                <a:gd name="connsiteX2" fmla="*/ 1722469 w 2715904"/>
                <a:gd name="connsiteY2" fmla="*/ 0 h 1486212"/>
                <a:gd name="connsiteX3" fmla="*/ 2715904 w 2715904"/>
                <a:gd name="connsiteY3" fmla="*/ 12254 h 1486212"/>
                <a:gd name="connsiteX0" fmla="*/ 0 w 1722469"/>
                <a:gd name="connsiteY0" fmla="*/ 1486212 h 1486212"/>
                <a:gd name="connsiteX1" fmla="*/ 736979 w 1722469"/>
                <a:gd name="connsiteY1" fmla="*/ 12254 h 1486212"/>
                <a:gd name="connsiteX2" fmla="*/ 1722469 w 1722469"/>
                <a:gd name="connsiteY2" fmla="*/ 0 h 1486212"/>
                <a:gd name="connsiteX0" fmla="*/ 0 w 2020047"/>
                <a:gd name="connsiteY0" fmla="*/ 1496634 h 1496634"/>
                <a:gd name="connsiteX1" fmla="*/ 736979 w 2020047"/>
                <a:gd name="connsiteY1" fmla="*/ 22676 h 1496634"/>
                <a:gd name="connsiteX2" fmla="*/ 2020047 w 2020047"/>
                <a:gd name="connsiteY2" fmla="*/ 0 h 1496634"/>
                <a:gd name="connsiteX0" fmla="*/ 0 w 2025267"/>
                <a:gd name="connsiteY0" fmla="*/ 1507056 h 1507056"/>
                <a:gd name="connsiteX1" fmla="*/ 736979 w 2025267"/>
                <a:gd name="connsiteY1" fmla="*/ 33098 h 1507056"/>
                <a:gd name="connsiteX2" fmla="*/ 2025267 w 2025267"/>
                <a:gd name="connsiteY2" fmla="*/ 0 h 1507056"/>
                <a:gd name="connsiteX0" fmla="*/ 0 w 2025267"/>
                <a:gd name="connsiteY0" fmla="*/ 1496634 h 1496634"/>
                <a:gd name="connsiteX1" fmla="*/ 736979 w 2025267"/>
                <a:gd name="connsiteY1" fmla="*/ 22676 h 1496634"/>
                <a:gd name="connsiteX2" fmla="*/ 2025267 w 2025267"/>
                <a:gd name="connsiteY2" fmla="*/ 0 h 1496634"/>
                <a:gd name="connsiteX0" fmla="*/ 0 w 2025267"/>
                <a:gd name="connsiteY0" fmla="*/ 1489687 h 1489687"/>
                <a:gd name="connsiteX1" fmla="*/ 736979 w 2025267"/>
                <a:gd name="connsiteY1" fmla="*/ 15729 h 1489687"/>
                <a:gd name="connsiteX2" fmla="*/ 2025267 w 2025267"/>
                <a:gd name="connsiteY2" fmla="*/ 0 h 148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5267" h="1489687">
                  <a:moveTo>
                    <a:pt x="0" y="1489687"/>
                  </a:moveTo>
                  <a:lnTo>
                    <a:pt x="736979" y="15729"/>
                  </a:lnTo>
                  <a:lnTo>
                    <a:pt x="2025267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65000"/>
                  <a:lumOff val="35000"/>
                </a:schemeClr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5" name="Freeform 65"/>
            <p:cNvSpPr/>
            <p:nvPr/>
          </p:nvSpPr>
          <p:spPr>
            <a:xfrm>
              <a:off x="8243345" y="1484934"/>
              <a:ext cx="1847526" cy="645837"/>
            </a:xfrm>
            <a:custGeom>
              <a:avLst/>
              <a:gdLst>
                <a:gd name="connsiteX0" fmla="*/ 0 w 2715904"/>
                <a:gd name="connsiteY0" fmla="*/ 1473958 h 1473958"/>
                <a:gd name="connsiteX1" fmla="*/ 736979 w 2715904"/>
                <a:gd name="connsiteY1" fmla="*/ 0 h 1473958"/>
                <a:gd name="connsiteX2" fmla="*/ 2715904 w 2715904"/>
                <a:gd name="connsiteY2" fmla="*/ 0 h 1473958"/>
                <a:gd name="connsiteX0" fmla="*/ 0 w 2715904"/>
                <a:gd name="connsiteY0" fmla="*/ 1486212 h 1486212"/>
                <a:gd name="connsiteX1" fmla="*/ 736979 w 2715904"/>
                <a:gd name="connsiteY1" fmla="*/ 12254 h 1486212"/>
                <a:gd name="connsiteX2" fmla="*/ 1722469 w 2715904"/>
                <a:gd name="connsiteY2" fmla="*/ 0 h 1486212"/>
                <a:gd name="connsiteX3" fmla="*/ 2715904 w 2715904"/>
                <a:gd name="connsiteY3" fmla="*/ 12254 h 1486212"/>
                <a:gd name="connsiteX0" fmla="*/ 0 w 1722469"/>
                <a:gd name="connsiteY0" fmla="*/ 1486212 h 1486212"/>
                <a:gd name="connsiteX1" fmla="*/ 736979 w 1722469"/>
                <a:gd name="connsiteY1" fmla="*/ 12254 h 1486212"/>
                <a:gd name="connsiteX2" fmla="*/ 1722469 w 1722469"/>
                <a:gd name="connsiteY2" fmla="*/ 0 h 1486212"/>
                <a:gd name="connsiteX0" fmla="*/ 0 w 2020047"/>
                <a:gd name="connsiteY0" fmla="*/ 1496634 h 1496634"/>
                <a:gd name="connsiteX1" fmla="*/ 736979 w 2020047"/>
                <a:gd name="connsiteY1" fmla="*/ 22676 h 1496634"/>
                <a:gd name="connsiteX2" fmla="*/ 2020047 w 2020047"/>
                <a:gd name="connsiteY2" fmla="*/ 0 h 1496634"/>
                <a:gd name="connsiteX0" fmla="*/ 0 w 2025267"/>
                <a:gd name="connsiteY0" fmla="*/ 1507056 h 1507056"/>
                <a:gd name="connsiteX1" fmla="*/ 736979 w 2025267"/>
                <a:gd name="connsiteY1" fmla="*/ 33098 h 1507056"/>
                <a:gd name="connsiteX2" fmla="*/ 2025267 w 2025267"/>
                <a:gd name="connsiteY2" fmla="*/ 0 h 1507056"/>
                <a:gd name="connsiteX0" fmla="*/ 0 w 2025267"/>
                <a:gd name="connsiteY0" fmla="*/ 1496634 h 1496634"/>
                <a:gd name="connsiteX1" fmla="*/ 736979 w 2025267"/>
                <a:gd name="connsiteY1" fmla="*/ 22676 h 1496634"/>
                <a:gd name="connsiteX2" fmla="*/ 2025267 w 2025267"/>
                <a:gd name="connsiteY2" fmla="*/ 0 h 1496634"/>
                <a:gd name="connsiteX0" fmla="*/ 0 w 2025267"/>
                <a:gd name="connsiteY0" fmla="*/ 1489687 h 1489687"/>
                <a:gd name="connsiteX1" fmla="*/ 736979 w 2025267"/>
                <a:gd name="connsiteY1" fmla="*/ 15729 h 1489687"/>
                <a:gd name="connsiteX2" fmla="*/ 2025267 w 2025267"/>
                <a:gd name="connsiteY2" fmla="*/ 0 h 148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5267" h="1489687">
                  <a:moveTo>
                    <a:pt x="0" y="1489687"/>
                  </a:moveTo>
                  <a:lnTo>
                    <a:pt x="736979" y="15729"/>
                  </a:lnTo>
                  <a:lnTo>
                    <a:pt x="2025267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65000"/>
                  <a:lumOff val="35000"/>
                </a:schemeClr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6" name="Freeform 65"/>
            <p:cNvSpPr/>
            <p:nvPr/>
          </p:nvSpPr>
          <p:spPr>
            <a:xfrm flipH="1">
              <a:off x="2603108" y="1119046"/>
              <a:ext cx="1878928" cy="403880"/>
            </a:xfrm>
            <a:custGeom>
              <a:avLst/>
              <a:gdLst>
                <a:gd name="connsiteX0" fmla="*/ 0 w 2715904"/>
                <a:gd name="connsiteY0" fmla="*/ 1473958 h 1473958"/>
                <a:gd name="connsiteX1" fmla="*/ 736979 w 2715904"/>
                <a:gd name="connsiteY1" fmla="*/ 0 h 1473958"/>
                <a:gd name="connsiteX2" fmla="*/ 2715904 w 2715904"/>
                <a:gd name="connsiteY2" fmla="*/ 0 h 1473958"/>
                <a:gd name="connsiteX0" fmla="*/ 0 w 2715904"/>
                <a:gd name="connsiteY0" fmla="*/ 1486212 h 1486212"/>
                <a:gd name="connsiteX1" fmla="*/ 736979 w 2715904"/>
                <a:gd name="connsiteY1" fmla="*/ 12254 h 1486212"/>
                <a:gd name="connsiteX2" fmla="*/ 1722469 w 2715904"/>
                <a:gd name="connsiteY2" fmla="*/ 0 h 1486212"/>
                <a:gd name="connsiteX3" fmla="*/ 2715904 w 2715904"/>
                <a:gd name="connsiteY3" fmla="*/ 12254 h 1486212"/>
                <a:gd name="connsiteX0" fmla="*/ 0 w 1722469"/>
                <a:gd name="connsiteY0" fmla="*/ 1486212 h 1486212"/>
                <a:gd name="connsiteX1" fmla="*/ 736979 w 1722469"/>
                <a:gd name="connsiteY1" fmla="*/ 12254 h 1486212"/>
                <a:gd name="connsiteX2" fmla="*/ 1722469 w 1722469"/>
                <a:gd name="connsiteY2" fmla="*/ 0 h 1486212"/>
                <a:gd name="connsiteX0" fmla="*/ 0 w 2020047"/>
                <a:gd name="connsiteY0" fmla="*/ 1496634 h 1496634"/>
                <a:gd name="connsiteX1" fmla="*/ 736979 w 2020047"/>
                <a:gd name="connsiteY1" fmla="*/ 22676 h 1496634"/>
                <a:gd name="connsiteX2" fmla="*/ 2020047 w 2020047"/>
                <a:gd name="connsiteY2" fmla="*/ 0 h 1496634"/>
                <a:gd name="connsiteX0" fmla="*/ 0 w 2025267"/>
                <a:gd name="connsiteY0" fmla="*/ 1507056 h 1507056"/>
                <a:gd name="connsiteX1" fmla="*/ 736979 w 2025267"/>
                <a:gd name="connsiteY1" fmla="*/ 33098 h 1507056"/>
                <a:gd name="connsiteX2" fmla="*/ 2025267 w 2025267"/>
                <a:gd name="connsiteY2" fmla="*/ 0 h 1507056"/>
                <a:gd name="connsiteX0" fmla="*/ 0 w 2025267"/>
                <a:gd name="connsiteY0" fmla="*/ 1496634 h 1496634"/>
                <a:gd name="connsiteX1" fmla="*/ 736979 w 2025267"/>
                <a:gd name="connsiteY1" fmla="*/ 22676 h 1496634"/>
                <a:gd name="connsiteX2" fmla="*/ 2025267 w 2025267"/>
                <a:gd name="connsiteY2" fmla="*/ 0 h 1496634"/>
                <a:gd name="connsiteX0" fmla="*/ 0 w 2025267"/>
                <a:gd name="connsiteY0" fmla="*/ 1489687 h 1489687"/>
                <a:gd name="connsiteX1" fmla="*/ 736979 w 2025267"/>
                <a:gd name="connsiteY1" fmla="*/ 15729 h 1489687"/>
                <a:gd name="connsiteX2" fmla="*/ 2025267 w 2025267"/>
                <a:gd name="connsiteY2" fmla="*/ 0 h 148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5267" h="1489687">
                  <a:moveTo>
                    <a:pt x="0" y="1489687"/>
                  </a:moveTo>
                  <a:lnTo>
                    <a:pt x="736979" y="15729"/>
                  </a:lnTo>
                  <a:lnTo>
                    <a:pt x="2025267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65000"/>
                  <a:lumOff val="35000"/>
                </a:schemeClr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0" name="圓形圖 219"/>
            <p:cNvSpPr/>
            <p:nvPr/>
          </p:nvSpPr>
          <p:spPr>
            <a:xfrm rot="3652681">
              <a:off x="4292437" y="1670463"/>
              <a:ext cx="3960000" cy="3960000"/>
            </a:xfrm>
            <a:prstGeom prst="pie">
              <a:avLst>
                <a:gd name="adj1" fmla="val 5348948"/>
                <a:gd name="adj2" fmla="val 1620000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圓形圖 222"/>
            <p:cNvSpPr/>
            <p:nvPr/>
          </p:nvSpPr>
          <p:spPr>
            <a:xfrm rot="14442323">
              <a:off x="4261486" y="1670464"/>
              <a:ext cx="4021902" cy="3960000"/>
            </a:xfrm>
            <a:prstGeom prst="pie">
              <a:avLst>
                <a:gd name="adj1" fmla="val 5348948"/>
                <a:gd name="adj2" fmla="val 16200000"/>
              </a:avLst>
            </a:prstGeom>
            <a:solidFill>
              <a:srgbClr val="99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流程圖: 接點 223"/>
            <p:cNvSpPr/>
            <p:nvPr/>
          </p:nvSpPr>
          <p:spPr>
            <a:xfrm>
              <a:off x="5042949" y="2425955"/>
              <a:ext cx="2484000" cy="2520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225" name="文字方塊 224"/>
            <p:cNvSpPr txBox="1"/>
            <p:nvPr/>
          </p:nvSpPr>
          <p:spPr>
            <a:xfrm>
              <a:off x="5360211" y="2635289"/>
              <a:ext cx="220642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schoolID&amp;Name</a:t>
              </a:r>
              <a:endParaRPr lang="en-US" altLang="zh-TW" b="1" dirty="0" smtClean="0">
                <a:solidFill>
                  <a:srgbClr val="FFFF00"/>
                </a:solidFill>
              </a:endParaRPr>
            </a:p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userID</a:t>
              </a:r>
              <a:endParaRPr lang="en-US" altLang="zh-TW" b="1" dirty="0" smtClean="0">
                <a:solidFill>
                  <a:srgbClr val="FFFF00"/>
                </a:solidFill>
              </a:endParaRPr>
            </a:p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cityName</a:t>
              </a:r>
              <a:endParaRPr lang="en-US" altLang="zh-TW" b="1" dirty="0" smtClean="0">
                <a:solidFill>
                  <a:srgbClr val="FFFF00"/>
                </a:solidFill>
              </a:endParaRPr>
            </a:p>
            <a:p>
              <a:pPr lvl="0" fontAlgn="ctr"/>
              <a:r>
                <a:rPr lang="en-US" altLang="zh-TW" b="1" dirty="0" err="1">
                  <a:solidFill>
                    <a:srgbClr val="FFFF00"/>
                  </a:solidFill>
                </a:rPr>
                <a:t>gameCode</a:t>
              </a:r>
              <a:r>
                <a:rPr lang="en-US" altLang="zh-TW" b="1" dirty="0">
                  <a:solidFill>
                    <a:srgbClr val="FFFF00"/>
                  </a:solidFill>
                </a:rPr>
                <a:t>(</a:t>
              </a:r>
              <a:r>
                <a:rPr lang="zh-TW" altLang="en-US" b="1" dirty="0">
                  <a:solidFill>
                    <a:srgbClr val="FFFF00"/>
                  </a:solidFill>
                </a:rPr>
                <a:t>遊戲代號</a:t>
              </a:r>
              <a:r>
                <a:rPr lang="en-US" altLang="zh-TW" b="1" dirty="0">
                  <a:solidFill>
                    <a:srgbClr val="FFFF00"/>
                  </a:solidFill>
                </a:rPr>
                <a:t>)</a:t>
              </a:r>
            </a:p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raceID</a:t>
              </a:r>
              <a:endParaRPr lang="en-US" altLang="zh-TW" b="1" dirty="0">
                <a:solidFill>
                  <a:srgbClr val="FFFF00"/>
                </a:solidFill>
              </a:endParaRPr>
            </a:p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tourSn</a:t>
              </a:r>
              <a:endParaRPr lang="en-US" altLang="zh-TW" b="1" dirty="0" smtClean="0">
                <a:solidFill>
                  <a:srgbClr val="FFFF00"/>
                </a:solidFill>
              </a:endParaRPr>
            </a:p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lastUpdateTime</a:t>
              </a:r>
              <a:endParaRPr lang="zh-TW" alt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226" name="文字方塊 225"/>
            <p:cNvSpPr txBox="1"/>
            <p:nvPr/>
          </p:nvSpPr>
          <p:spPr>
            <a:xfrm>
              <a:off x="6784225" y="2111518"/>
              <a:ext cx="1240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sectionId</a:t>
              </a:r>
              <a:endParaRPr lang="en-US" altLang="zh-TW" dirty="0" smtClean="0"/>
            </a:p>
            <a:p>
              <a:pPr fontAlgn="ctr"/>
              <a:r>
                <a:rPr lang="en-US" altLang="zh-TW" dirty="0"/>
                <a:t>(</a:t>
              </a:r>
              <a:r>
                <a:rPr lang="zh-TW" altLang="en-US" dirty="0"/>
                <a:t>關卡代號</a:t>
              </a:r>
              <a:r>
                <a:rPr lang="en-US" altLang="zh-TW" dirty="0" smtClean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27" name="文字方塊 226"/>
            <p:cNvSpPr txBox="1"/>
            <p:nvPr/>
          </p:nvSpPr>
          <p:spPr>
            <a:xfrm>
              <a:off x="4975926" y="1824480"/>
              <a:ext cx="1243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TW" dirty="0" err="1" smtClean="0"/>
                <a:t>userCode</a:t>
              </a:r>
              <a:endParaRPr lang="en-US" altLang="zh-TW" dirty="0" smtClean="0"/>
            </a:p>
            <a:p>
              <a:pPr lvl="0" algn="ctr" fontAlgn="ctr"/>
              <a:r>
                <a:rPr lang="en-US" altLang="zh-TW" dirty="0"/>
                <a:t>(</a:t>
              </a:r>
              <a:r>
                <a:rPr lang="zh-TW" altLang="en-US" dirty="0"/>
                <a:t>使用積木</a:t>
              </a:r>
              <a:r>
                <a:rPr lang="en-US" altLang="zh-TW" dirty="0" smtClean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28" name="文字方塊 227"/>
            <p:cNvSpPr txBox="1"/>
            <p:nvPr/>
          </p:nvSpPr>
          <p:spPr>
            <a:xfrm>
              <a:off x="5717045" y="4886311"/>
              <a:ext cx="14192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ctr"/>
              <a:r>
                <a:rPr lang="en-US" altLang="zh-TW" dirty="0" smtClean="0"/>
                <a:t>Score</a:t>
              </a:r>
            </a:p>
            <a:p>
              <a:pPr lvl="0" algn="ctr" fontAlgn="ctr"/>
              <a:r>
                <a:rPr lang="en-US" altLang="zh-TW" dirty="0" smtClean="0"/>
                <a:t>(</a:t>
              </a:r>
              <a:r>
                <a:rPr lang="zh-TW" altLang="en-US" dirty="0"/>
                <a:t>分數總分</a:t>
              </a:r>
              <a:r>
                <a:rPr lang="en-US" altLang="zh-TW" dirty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  <a:p>
              <a:pPr algn="ctr" fontAlgn="ctr"/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29" name="文字方塊 228"/>
            <p:cNvSpPr txBox="1"/>
            <p:nvPr/>
          </p:nvSpPr>
          <p:spPr>
            <a:xfrm>
              <a:off x="4367660" y="2493146"/>
              <a:ext cx="10979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gameStar</a:t>
              </a:r>
              <a:endParaRPr lang="en-US" altLang="zh-TW" dirty="0" smtClean="0"/>
            </a:p>
            <a:p>
              <a:pPr lvl="0" fontAlgn="ctr"/>
              <a:r>
                <a:rPr lang="en-US" altLang="zh-TW" dirty="0"/>
                <a:t>(</a:t>
              </a:r>
              <a:r>
                <a:rPr lang="zh-TW" altLang="en-US" dirty="0"/>
                <a:t>星星數</a:t>
              </a:r>
              <a:r>
                <a:rPr lang="en-US" altLang="zh-TW" dirty="0" smtClean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30" name="文字方塊 229"/>
            <p:cNvSpPr txBox="1"/>
            <p:nvPr/>
          </p:nvSpPr>
          <p:spPr>
            <a:xfrm>
              <a:off x="6142342" y="1792065"/>
              <a:ext cx="1227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chapterId</a:t>
              </a:r>
              <a:endParaRPr lang="en-US" altLang="zh-TW" dirty="0" smtClean="0"/>
            </a:p>
            <a:p>
              <a:pPr fontAlgn="ctr"/>
              <a:r>
                <a:rPr lang="en-US" altLang="zh-TW" b="1" dirty="0" smtClean="0">
                  <a:solidFill>
                    <a:srgbClr val="F608A7"/>
                  </a:solidFill>
                </a:rPr>
                <a:t>(</a:t>
              </a:r>
              <a:r>
                <a:rPr lang="zh-TW" altLang="en-US" b="1" dirty="0" smtClean="0">
                  <a:solidFill>
                    <a:srgbClr val="F608A7"/>
                  </a:solidFill>
                </a:rPr>
                <a:t>頁次</a:t>
              </a:r>
              <a:r>
                <a:rPr lang="en-US" altLang="zh-TW" b="1" dirty="0" smtClean="0">
                  <a:solidFill>
                    <a:srgbClr val="F608A7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7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8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126832"/>
              </p:ext>
            </p:extLst>
          </p:nvPr>
        </p:nvGraphicFramePr>
        <p:xfrm>
          <a:off x="359230" y="1280160"/>
          <a:ext cx="11541446" cy="5052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79370">
                  <a:extLst>
                    <a:ext uri="{9D8B030D-6E8A-4147-A177-3AD203B41FA5}">
                      <a16:colId xmlns:a16="http://schemas.microsoft.com/office/drawing/2014/main" val="1881418093"/>
                    </a:ext>
                  </a:extLst>
                </a:gridCol>
                <a:gridCol w="2090057">
                  <a:extLst>
                    <a:ext uri="{9D8B030D-6E8A-4147-A177-3AD203B41FA5}">
                      <a16:colId xmlns:a16="http://schemas.microsoft.com/office/drawing/2014/main" val="2590311009"/>
                    </a:ext>
                  </a:extLst>
                </a:gridCol>
                <a:gridCol w="5772019">
                  <a:extLst>
                    <a:ext uri="{9D8B030D-6E8A-4147-A177-3AD203B41FA5}">
                      <a16:colId xmlns:a16="http://schemas.microsoft.com/office/drawing/2014/main" val="344896306"/>
                    </a:ext>
                  </a:extLst>
                </a:gridCol>
              </a:tblGrid>
              <a:tr h="868679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欄位名稱</a:t>
                      </a:r>
                      <a:endParaRPr lang="zh-TW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欄位長度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依現有資料猜測</a:t>
                      </a:r>
                      <a:r>
                        <a:rPr lang="en-US" altLang="zh-TW" sz="2400" dirty="0" smtClean="0"/>
                        <a:t>)</a:t>
                      </a:r>
                      <a:endParaRPr lang="zh-TW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實際資料顯示情形</a:t>
                      </a:r>
                      <a:endParaRPr lang="zh-TW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6047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schoolID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學校代號</a:t>
                      </a:r>
                      <a:r>
                        <a:rPr lang="en-US" altLang="zh-TW" sz="2400" dirty="0" smtClean="0"/>
                        <a:t>)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X(06)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000N64,124311,513601,593607,…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91531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schoolName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學校名稱</a:t>
                      </a:r>
                      <a:r>
                        <a:rPr lang="en-US" altLang="zh-TW" sz="2400" dirty="0" smtClean="0"/>
                        <a:t>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X(20)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縣立福興武術國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中</a:t>
                      </a:r>
                      <a:r>
                        <a:rPr lang="en-US" altLang="zh-TW" sz="2400" dirty="0" smtClean="0"/>
                        <a:t>)</a:t>
                      </a:r>
                      <a:r>
                        <a:rPr lang="zh-TW" altLang="en-US" sz="2400" dirty="0" smtClean="0"/>
                        <a:t>小</a:t>
                      </a:r>
                      <a:r>
                        <a:rPr lang="en-US" altLang="zh-TW" sz="2400" dirty="0" smtClean="0"/>
                        <a:t>,</a:t>
                      </a:r>
                      <a:r>
                        <a:rPr lang="zh-TW" altLang="en-US" sz="2400" dirty="0" smtClean="0"/>
                        <a:t>天主教道明中學</a:t>
                      </a:r>
                      <a:r>
                        <a:rPr lang="en-US" altLang="zh-TW" sz="2400" dirty="0" smtClean="0"/>
                        <a:t>,…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776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userID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使用者代號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X(06)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666978,000782,001544,…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2707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cityName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縣市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X(06)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高雄市</a:t>
                      </a:r>
                      <a:r>
                        <a:rPr lang="en-US" altLang="zh-TW" sz="2400" dirty="0" smtClean="0"/>
                        <a:t>,</a:t>
                      </a:r>
                      <a:r>
                        <a:rPr lang="zh-TW" altLang="en-US" sz="2400" dirty="0" smtClean="0"/>
                        <a:t>台北市</a:t>
                      </a:r>
                      <a:r>
                        <a:rPr lang="en-US" altLang="zh-TW" sz="2400" dirty="0" smtClean="0"/>
                        <a:t>,</a:t>
                      </a:r>
                      <a:r>
                        <a:rPr lang="zh-TW" altLang="en-US" sz="2400" dirty="0" smtClean="0"/>
                        <a:t>苗栗縣</a:t>
                      </a:r>
                      <a:r>
                        <a:rPr lang="en-US" altLang="zh-TW" sz="2400" dirty="0" smtClean="0"/>
                        <a:t>,…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8545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gameCode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遊戲代號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X(04)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Maze,Duck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262074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raceID</a:t>
                      </a:r>
                      <a:endParaRPr lang="en-US" altLang="zh-TW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X(??)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empty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0728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tourSn</a:t>
                      </a:r>
                      <a:endParaRPr lang="en-US" altLang="zh-TW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X(01)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0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98345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lastUpdateTime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最後寫入時間</a:t>
                      </a:r>
                      <a:r>
                        <a:rPr lang="en-US" altLang="zh-TW" sz="2400" dirty="0" smtClean="0"/>
                        <a:t>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X(13)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1514763984001, 1514764377888,…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159573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688" y="103341"/>
            <a:ext cx="2224311" cy="1359700"/>
          </a:xfrm>
          <a:prstGeom prst="rect">
            <a:avLst/>
          </a:prstGeom>
        </p:spPr>
      </p:pic>
      <p:sp>
        <p:nvSpPr>
          <p:cNvPr id="18" name="標題 19"/>
          <p:cNvSpPr txBox="1">
            <a:spLocks/>
          </p:cNvSpPr>
          <p:nvPr/>
        </p:nvSpPr>
        <p:spPr>
          <a:xfrm>
            <a:off x="4635315" y="245326"/>
            <a:ext cx="6202680" cy="5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三個檔案都有的欄位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08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959</Words>
  <Application>Microsoft Office PowerPoint</Application>
  <PresentationFormat>寬螢幕</PresentationFormat>
  <Paragraphs>263</Paragraphs>
  <Slides>21</Slides>
  <Notes>1</Notes>
  <HiddenSlides>9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新細明體</vt:lpstr>
      <vt:lpstr>標楷體</vt:lpstr>
      <vt:lpstr>Arial</vt:lpstr>
      <vt:lpstr>Arial Black</vt:lpstr>
      <vt:lpstr>Calibri</vt:lpstr>
      <vt:lpstr>Calibri Light</vt:lpstr>
      <vt:lpstr>Office 佈景主題</vt:lpstr>
      <vt:lpstr>PowerPoint 簡報</vt:lpstr>
      <vt:lpstr>研究動機</vt:lpstr>
      <vt:lpstr>目前研究進度</vt:lpstr>
      <vt:lpstr>系統畫面──關卡主要概念</vt:lpstr>
      <vt:lpstr>系統畫面──以”迴圈”為例</vt:lpstr>
      <vt:lpstr>系統畫面──主要概念</vt:lpstr>
      <vt:lpstr>系統畫面──以”雙層迴圈（計數）”為例</vt:lpstr>
      <vt:lpstr>已知檔案vs欄位資訊</vt:lpstr>
      <vt:lpstr>PowerPoint 簡報</vt:lpstr>
      <vt:lpstr>只有兩個檔案都有的欄位</vt:lpstr>
      <vt:lpstr>只有某一個檔案有的欄位</vt:lpstr>
      <vt:lpstr>PowerPoint 簡報</vt:lpstr>
      <vt:lpstr>ISSUE</vt:lpstr>
      <vt:lpstr>資料正確性?</vt:lpstr>
      <vt:lpstr>級數←→金錢←→經驗值</vt:lpstr>
      <vt:lpstr>答對題數←→金錢←→經驗值</vt:lpstr>
      <vt:lpstr>答對題數←→金錢←→經驗值</vt:lpstr>
      <vt:lpstr>PowerPoint 簡報</vt:lpstr>
      <vt:lpstr>PowerPoint 簡報</vt:lpstr>
      <vt:lpstr>環境</vt:lpstr>
      <vt:lpstr>特色II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Peggy Huang</cp:lastModifiedBy>
  <cp:revision>95</cp:revision>
  <dcterms:created xsi:type="dcterms:W3CDTF">2018-10-07T13:51:27Z</dcterms:created>
  <dcterms:modified xsi:type="dcterms:W3CDTF">2018-11-17T13:22:12Z</dcterms:modified>
</cp:coreProperties>
</file>